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3" r:id="rId2"/>
    <p:sldId id="256" r:id="rId3"/>
    <p:sldId id="312" r:id="rId4"/>
    <p:sldId id="257" r:id="rId5"/>
    <p:sldId id="258" r:id="rId6"/>
    <p:sldId id="259" r:id="rId7"/>
    <p:sldId id="260" r:id="rId8"/>
    <p:sldId id="300" r:id="rId9"/>
    <p:sldId id="301"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302" r:id="rId31"/>
    <p:sldId id="281" r:id="rId32"/>
    <p:sldId id="282" r:id="rId33"/>
    <p:sldId id="283" r:id="rId34"/>
    <p:sldId id="284" r:id="rId35"/>
    <p:sldId id="285" r:id="rId36"/>
    <p:sldId id="286" r:id="rId37"/>
    <p:sldId id="287" r:id="rId38"/>
    <p:sldId id="288" r:id="rId39"/>
    <p:sldId id="289" r:id="rId40"/>
    <p:sldId id="290" r:id="rId41"/>
    <p:sldId id="291" r:id="rId42"/>
    <p:sldId id="296" r:id="rId43"/>
    <p:sldId id="295" r:id="rId44"/>
    <p:sldId id="297" r:id="rId45"/>
    <p:sldId id="298" r:id="rId46"/>
    <p:sldId id="299" r:id="rId47"/>
    <p:sldId id="292" r:id="rId48"/>
    <p:sldId id="293" r:id="rId49"/>
    <p:sldId id="309" r:id="rId50"/>
    <p:sldId id="294" r:id="rId51"/>
    <p:sldId id="303" r:id="rId52"/>
    <p:sldId id="304" r:id="rId53"/>
    <p:sldId id="305" r:id="rId54"/>
    <p:sldId id="306" r:id="rId55"/>
    <p:sldId id="307" r:id="rId56"/>
    <p:sldId id="310" r:id="rId57"/>
    <p:sldId id="311" r:id="rId58"/>
    <p:sldId id="308"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86" d="100"/>
          <a:sy n="86" d="100"/>
        </p:scale>
        <p:origin x="55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500315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303E2-8A1D-4BE0-B0E9-FC2EFFB71B75}" type="datetimeFigureOut">
              <a:rPr lang="ro-RO" smtClean="0"/>
              <a:t>15.11.2020</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2165867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2235132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6811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933214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4"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4019821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4"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1244350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4827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729600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103828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2219014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6303E2-8A1D-4BE0-B0E9-FC2EFFB71B75}" type="datetimeFigureOut">
              <a:rPr lang="ro-RO" smtClean="0"/>
              <a:t>15.11.2020</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180605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6303E2-8A1D-4BE0-B0E9-FC2EFFB71B75}" type="datetimeFigureOut">
              <a:rPr lang="ro-RO" smtClean="0"/>
              <a:t>15.11.2020</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331087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3"/>
          <p:cNvSpPr>
            <a:spLocks noGrp="1"/>
          </p:cNvSpPr>
          <p:nvPr>
            <p:ph type="ftr" sz="quarter" idx="11"/>
          </p:nvPr>
        </p:nvSpPr>
        <p:spPr/>
        <p:txBody>
          <a:bodyPr/>
          <a:lstStyle/>
          <a:p>
            <a:endParaRPr lang="ro-RO"/>
          </a:p>
        </p:txBody>
      </p:sp>
      <p:sp>
        <p:nvSpPr>
          <p:cNvPr id="6" name="Slide Number Placeholder 4"/>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3637202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2"/>
          <p:cNvSpPr>
            <a:spLocks noGrp="1"/>
          </p:cNvSpPr>
          <p:nvPr>
            <p:ph type="ftr" sz="quarter" idx="11"/>
          </p:nvPr>
        </p:nvSpPr>
        <p:spPr/>
        <p:txBody>
          <a:bodyPr/>
          <a:lstStyle/>
          <a:p>
            <a:endParaRPr lang="ro-RO"/>
          </a:p>
        </p:txBody>
      </p:sp>
      <p:sp>
        <p:nvSpPr>
          <p:cNvPr id="6" name="Slide Number Placeholder 3"/>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3890254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36303E2-8A1D-4BE0-B0E9-FC2EFFB71B75}" type="datetimeFigureOut">
              <a:rPr lang="ro-RO" smtClean="0"/>
              <a:t>15.11.2020</a:t>
            </a:fld>
            <a:endParaRPr lang="ro-RO"/>
          </a:p>
        </p:txBody>
      </p:sp>
      <p:sp>
        <p:nvSpPr>
          <p:cNvPr id="5" name="Footer Placeholder 5"/>
          <p:cNvSpPr>
            <a:spLocks noGrp="1"/>
          </p:cNvSpPr>
          <p:nvPr>
            <p:ph type="ftr" sz="quarter" idx="11"/>
          </p:nvPr>
        </p:nvSpPr>
        <p:spPr/>
        <p:txBody>
          <a:bodyPr/>
          <a:lstStyle/>
          <a:p>
            <a:endParaRPr lang="ro-RO"/>
          </a:p>
        </p:txBody>
      </p:sp>
      <p:sp>
        <p:nvSpPr>
          <p:cNvPr id="6" name="Slide Number Placeholder 6"/>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250547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303E2-8A1D-4BE0-B0E9-FC2EFFB71B75}" type="datetimeFigureOut">
              <a:rPr lang="ro-RO" smtClean="0"/>
              <a:t>15.11.2020</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FE5DDA6-C8F1-4855-A199-959ECDEF2A91}" type="slidenum">
              <a:rPr lang="ro-RO" smtClean="0"/>
              <a:t>‹#›</a:t>
            </a:fld>
            <a:endParaRPr lang="ro-RO"/>
          </a:p>
        </p:txBody>
      </p:sp>
    </p:spTree>
    <p:extLst>
      <p:ext uri="{BB962C8B-B14F-4D97-AF65-F5344CB8AC3E}">
        <p14:creationId xmlns:p14="http://schemas.microsoft.com/office/powerpoint/2010/main" val="352305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36303E2-8A1D-4BE0-B0E9-FC2EFFB71B75}" type="datetimeFigureOut">
              <a:rPr lang="ro-RO" smtClean="0"/>
              <a:t>15.11.2020</a:t>
            </a:fld>
            <a:endParaRPr lang="ro-RO"/>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o-RO"/>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FE5DDA6-C8F1-4855-A199-959ECDEF2A91}" type="slidenum">
              <a:rPr lang="ro-RO" smtClean="0"/>
              <a:t>‹#›</a:t>
            </a:fld>
            <a:endParaRPr lang="ro-RO"/>
          </a:p>
        </p:txBody>
      </p:sp>
    </p:spTree>
    <p:extLst>
      <p:ext uri="{BB962C8B-B14F-4D97-AF65-F5344CB8AC3E}">
        <p14:creationId xmlns:p14="http://schemas.microsoft.com/office/powerpoint/2010/main" val="3417927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1.jfif"/><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5" Type="http://schemas.openxmlformats.org/officeDocument/2006/relationships/image" Target="../media/image90.jp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12.jfif"/><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9AE0-C756-4FE6-8844-AB22737872E5}"/>
              </a:ext>
            </a:extLst>
          </p:cNvPr>
          <p:cNvSpPr>
            <a:spLocks noGrp="1"/>
          </p:cNvSpPr>
          <p:nvPr>
            <p:ph type="title"/>
          </p:nvPr>
        </p:nvSpPr>
        <p:spPr>
          <a:xfrm>
            <a:off x="701337" y="609600"/>
            <a:ext cx="9456030" cy="763523"/>
          </a:xfrm>
        </p:spPr>
        <p:txBody>
          <a:bodyPr/>
          <a:lstStyle/>
          <a:p>
            <a:r>
              <a:rPr lang="en-US" sz="2400" b="1" dirty="0" err="1">
                <a:solidFill>
                  <a:schemeClr val="accent5">
                    <a:lumMod val="50000"/>
                  </a:schemeClr>
                </a:solidFill>
              </a:rPr>
              <a:t>Dragilor</a:t>
            </a:r>
            <a:r>
              <a:rPr lang="en-US" sz="2400" b="1" dirty="0">
                <a:solidFill>
                  <a:schemeClr val="accent5">
                    <a:lumMod val="50000"/>
                  </a:schemeClr>
                </a:solidFill>
              </a:rPr>
              <a:t>, </a:t>
            </a:r>
            <a:r>
              <a:rPr lang="en-US" sz="2400" b="1" dirty="0" err="1">
                <a:solidFill>
                  <a:schemeClr val="accent5">
                    <a:lumMod val="50000"/>
                  </a:schemeClr>
                </a:solidFill>
              </a:rPr>
              <a:t>aveti</a:t>
            </a:r>
            <a:r>
              <a:rPr lang="en-US" sz="2400" b="1" dirty="0">
                <a:solidFill>
                  <a:schemeClr val="accent5">
                    <a:lumMod val="50000"/>
                  </a:schemeClr>
                </a:solidFill>
              </a:rPr>
              <a:t> </a:t>
            </a:r>
            <a:r>
              <a:rPr lang="en-US" sz="2400" b="1" dirty="0" err="1">
                <a:solidFill>
                  <a:schemeClr val="accent5">
                    <a:lumMod val="50000"/>
                  </a:schemeClr>
                </a:solidFill>
              </a:rPr>
              <a:t>aici</a:t>
            </a:r>
            <a:r>
              <a:rPr lang="en-US" sz="2400" b="1" dirty="0">
                <a:solidFill>
                  <a:schemeClr val="accent5">
                    <a:lumMod val="50000"/>
                  </a:schemeClr>
                </a:solidFill>
              </a:rPr>
              <a:t> </a:t>
            </a:r>
            <a:r>
              <a:rPr lang="en-US" sz="2400" b="1" dirty="0" err="1">
                <a:solidFill>
                  <a:schemeClr val="accent5">
                    <a:lumMod val="50000"/>
                  </a:schemeClr>
                </a:solidFill>
              </a:rPr>
              <a:t>materialul</a:t>
            </a:r>
            <a:r>
              <a:rPr lang="en-US" sz="2400" b="1" dirty="0">
                <a:solidFill>
                  <a:schemeClr val="accent5">
                    <a:lumMod val="50000"/>
                  </a:schemeClr>
                </a:solidFill>
              </a:rPr>
              <a:t> in PowerPoint </a:t>
            </a:r>
            <a:r>
              <a:rPr lang="en-US" sz="2400" b="1" dirty="0" err="1">
                <a:solidFill>
                  <a:schemeClr val="accent5">
                    <a:lumMod val="50000"/>
                  </a:schemeClr>
                </a:solidFill>
              </a:rPr>
              <a:t>despre</a:t>
            </a:r>
            <a:r>
              <a:rPr lang="en-US" sz="2400" b="1" dirty="0">
                <a:solidFill>
                  <a:schemeClr val="accent5">
                    <a:lumMod val="50000"/>
                  </a:schemeClr>
                </a:solidFill>
              </a:rPr>
              <a:t> </a:t>
            </a:r>
            <a:r>
              <a:rPr lang="en-US" sz="2400" b="1" dirty="0" err="1">
                <a:solidFill>
                  <a:schemeClr val="accent5">
                    <a:lumMod val="50000"/>
                  </a:schemeClr>
                </a:solidFill>
              </a:rPr>
              <a:t>bolile</a:t>
            </a:r>
            <a:r>
              <a:rPr lang="en-US" sz="2400" b="1" dirty="0">
                <a:solidFill>
                  <a:schemeClr val="accent5">
                    <a:lumMod val="50000"/>
                  </a:schemeClr>
                </a:solidFill>
              </a:rPr>
              <a:t> </a:t>
            </a:r>
            <a:r>
              <a:rPr lang="en-US" sz="2400" b="1" dirty="0" err="1">
                <a:solidFill>
                  <a:schemeClr val="accent5">
                    <a:lumMod val="50000"/>
                  </a:schemeClr>
                </a:solidFill>
              </a:rPr>
              <a:t>unghiilor</a:t>
            </a:r>
            <a:r>
              <a:rPr lang="en-US" sz="2400" b="1" dirty="0">
                <a:solidFill>
                  <a:schemeClr val="accent5">
                    <a:lumMod val="50000"/>
                  </a:schemeClr>
                </a:solidFill>
              </a:rPr>
              <a:t>.</a:t>
            </a:r>
          </a:p>
        </p:txBody>
      </p:sp>
      <p:sp>
        <p:nvSpPr>
          <p:cNvPr id="3" name="Content Placeholder 2">
            <a:extLst>
              <a:ext uri="{FF2B5EF4-FFF2-40B4-BE49-F238E27FC236}">
                <a16:creationId xmlns:a16="http://schemas.microsoft.com/office/drawing/2014/main" id="{875947AE-291D-4F85-8E1D-8A787989046A}"/>
              </a:ext>
            </a:extLst>
          </p:cNvPr>
          <p:cNvSpPr>
            <a:spLocks noGrp="1"/>
          </p:cNvSpPr>
          <p:nvPr>
            <p:ph idx="1"/>
          </p:nvPr>
        </p:nvSpPr>
        <p:spPr>
          <a:xfrm>
            <a:off x="266330" y="1597981"/>
            <a:ext cx="11674136" cy="5166803"/>
          </a:xfrm>
        </p:spPr>
        <p:txBody>
          <a:bodyPr>
            <a:noAutofit/>
          </a:bodyPr>
          <a:lstStyle/>
          <a:p>
            <a:pPr marL="0" indent="0">
              <a:buNone/>
            </a:pPr>
            <a:r>
              <a:rPr lang="en-US" sz="2400" b="1" dirty="0" err="1">
                <a:solidFill>
                  <a:srgbClr val="FF0000"/>
                </a:solidFill>
              </a:rPr>
              <a:t>Rugamintea</a:t>
            </a:r>
            <a:r>
              <a:rPr lang="en-US" sz="2400" b="1" dirty="0">
                <a:solidFill>
                  <a:srgbClr val="FF0000"/>
                </a:solidFill>
              </a:rPr>
              <a:t> </a:t>
            </a:r>
            <a:r>
              <a:rPr lang="en-US" sz="2400" b="1" dirty="0" err="1">
                <a:solidFill>
                  <a:srgbClr val="FF0000"/>
                </a:solidFill>
              </a:rPr>
              <a:t>mea</a:t>
            </a:r>
            <a:r>
              <a:rPr lang="en-US" sz="2400" b="1" dirty="0">
                <a:solidFill>
                  <a:srgbClr val="FF0000"/>
                </a:solidFill>
              </a:rPr>
              <a:t> </a:t>
            </a:r>
            <a:r>
              <a:rPr lang="en-US" sz="2400" b="1" dirty="0" err="1">
                <a:solidFill>
                  <a:srgbClr val="FF0000"/>
                </a:solidFill>
              </a:rPr>
              <a:t>este</a:t>
            </a:r>
            <a:r>
              <a:rPr lang="en-US" sz="2400" b="1" dirty="0">
                <a:solidFill>
                  <a:srgbClr val="FF0000"/>
                </a:solidFill>
              </a:rPr>
              <a:t> ca </a:t>
            </a:r>
            <a:r>
              <a:rPr lang="en-US" sz="2400" b="1" dirty="0" err="1">
                <a:solidFill>
                  <a:srgbClr val="FF0000"/>
                </a:solidFill>
              </a:rPr>
              <a:t>acest</a:t>
            </a:r>
            <a:r>
              <a:rPr lang="en-US" sz="2400" b="1" dirty="0">
                <a:solidFill>
                  <a:srgbClr val="FF0000"/>
                </a:solidFill>
              </a:rPr>
              <a:t> material (la </a:t>
            </a:r>
            <a:r>
              <a:rPr lang="en-US" sz="2400" b="1" dirty="0" err="1">
                <a:solidFill>
                  <a:srgbClr val="FF0000"/>
                </a:solidFill>
              </a:rPr>
              <a:t>fel</a:t>
            </a:r>
            <a:r>
              <a:rPr lang="en-US" sz="2400" b="1" dirty="0">
                <a:solidFill>
                  <a:srgbClr val="FF0000"/>
                </a:solidFill>
              </a:rPr>
              <a:t> ca </a:t>
            </a:r>
            <a:r>
              <a:rPr lang="en-US" sz="2400" b="1" dirty="0" err="1">
                <a:solidFill>
                  <a:srgbClr val="FF0000"/>
                </a:solidFill>
              </a:rPr>
              <a:t>toate</a:t>
            </a:r>
            <a:r>
              <a:rPr lang="en-US" sz="2400" b="1" dirty="0">
                <a:solidFill>
                  <a:srgbClr val="FF0000"/>
                </a:solidFill>
              </a:rPr>
              <a:t> </a:t>
            </a:r>
            <a:r>
              <a:rPr lang="en-US" sz="2400" b="1" dirty="0" err="1">
                <a:solidFill>
                  <a:srgbClr val="FF0000"/>
                </a:solidFill>
              </a:rPr>
              <a:t>materialele</a:t>
            </a:r>
            <a:r>
              <a:rPr lang="en-US" sz="2400" b="1" dirty="0">
                <a:solidFill>
                  <a:srgbClr val="FF0000"/>
                </a:solidFill>
              </a:rPr>
              <a:t> de pe </a:t>
            </a:r>
            <a:r>
              <a:rPr lang="en-US" sz="2400" b="1" dirty="0" err="1">
                <a:solidFill>
                  <a:srgbClr val="FF0000"/>
                </a:solidFill>
              </a:rPr>
              <a:t>platforma</a:t>
            </a:r>
            <a:r>
              <a:rPr lang="en-US" sz="2400" b="1" dirty="0">
                <a:solidFill>
                  <a:srgbClr val="FF0000"/>
                </a:solidFill>
              </a:rPr>
              <a:t>) </a:t>
            </a:r>
            <a:r>
              <a:rPr lang="en-US" sz="2400" b="1" dirty="0" err="1">
                <a:solidFill>
                  <a:srgbClr val="FF0000"/>
                </a:solidFill>
              </a:rPr>
              <a:t>sa</a:t>
            </a:r>
            <a:r>
              <a:rPr lang="en-US" sz="2400" b="1" dirty="0">
                <a:solidFill>
                  <a:srgbClr val="FF0000"/>
                </a:solidFill>
              </a:rPr>
              <a:t> il </a:t>
            </a:r>
            <a:r>
              <a:rPr lang="en-US" sz="2400" b="1" dirty="0" err="1">
                <a:solidFill>
                  <a:srgbClr val="FF0000"/>
                </a:solidFill>
              </a:rPr>
              <a:t>folositi</a:t>
            </a:r>
            <a:r>
              <a:rPr lang="en-US" sz="2400" b="1" dirty="0">
                <a:solidFill>
                  <a:srgbClr val="FF0000"/>
                </a:solidFill>
              </a:rPr>
              <a:t> DOAR in </a:t>
            </a:r>
            <a:r>
              <a:rPr lang="en-US" sz="2400" b="1" dirty="0" err="1">
                <a:solidFill>
                  <a:srgbClr val="FF0000"/>
                </a:solidFill>
              </a:rPr>
              <a:t>interesul</a:t>
            </a:r>
            <a:r>
              <a:rPr lang="en-US" sz="2400" b="1" dirty="0">
                <a:solidFill>
                  <a:srgbClr val="FF0000"/>
                </a:solidFill>
              </a:rPr>
              <a:t> </a:t>
            </a:r>
            <a:r>
              <a:rPr lang="en-US" sz="2400" b="1" dirty="0" err="1">
                <a:solidFill>
                  <a:srgbClr val="FF0000"/>
                </a:solidFill>
              </a:rPr>
              <a:t>vostru</a:t>
            </a:r>
            <a:r>
              <a:rPr lang="en-US" sz="2400" b="1" dirty="0">
                <a:solidFill>
                  <a:srgbClr val="FF0000"/>
                </a:solidFill>
              </a:rPr>
              <a:t> personal </a:t>
            </a:r>
            <a:r>
              <a:rPr lang="en-US" sz="2400" b="1" dirty="0" err="1">
                <a:solidFill>
                  <a:srgbClr val="FF0000"/>
                </a:solidFill>
              </a:rPr>
              <a:t>si</a:t>
            </a:r>
            <a:r>
              <a:rPr lang="en-US" sz="2400" b="1" dirty="0">
                <a:solidFill>
                  <a:srgbClr val="FF0000"/>
                </a:solidFill>
              </a:rPr>
              <a:t> </a:t>
            </a:r>
            <a:r>
              <a:rPr lang="en-US" sz="2400" b="1" dirty="0" err="1">
                <a:solidFill>
                  <a:srgbClr val="FF0000"/>
                </a:solidFill>
              </a:rPr>
              <a:t>să</a:t>
            </a:r>
            <a:r>
              <a:rPr lang="en-US" sz="2400" b="1" dirty="0">
                <a:solidFill>
                  <a:srgbClr val="FF0000"/>
                </a:solidFill>
              </a:rPr>
              <a:t> nu il </a:t>
            </a:r>
            <a:r>
              <a:rPr lang="en-US" sz="2400" b="1" dirty="0" err="1">
                <a:solidFill>
                  <a:srgbClr val="FF0000"/>
                </a:solidFill>
              </a:rPr>
              <a:t>distribuiti</a:t>
            </a:r>
            <a:r>
              <a:rPr lang="en-US" sz="2400" b="1" dirty="0">
                <a:solidFill>
                  <a:srgbClr val="FF0000"/>
                </a:solidFill>
              </a:rPr>
              <a:t> </a:t>
            </a:r>
            <a:r>
              <a:rPr lang="en-US" sz="2400" b="1" dirty="0" err="1">
                <a:solidFill>
                  <a:srgbClr val="FF0000"/>
                </a:solidFill>
              </a:rPr>
              <a:t>catre</a:t>
            </a:r>
            <a:r>
              <a:rPr lang="en-US" sz="2400" b="1" dirty="0">
                <a:solidFill>
                  <a:srgbClr val="FF0000"/>
                </a:solidFill>
              </a:rPr>
              <a:t> </a:t>
            </a:r>
            <a:r>
              <a:rPr lang="en-US" sz="2400" b="1" dirty="0" err="1">
                <a:solidFill>
                  <a:srgbClr val="FF0000"/>
                </a:solidFill>
              </a:rPr>
              <a:t>persoane</a:t>
            </a:r>
            <a:r>
              <a:rPr lang="en-US" sz="2400" b="1" dirty="0">
                <a:solidFill>
                  <a:srgbClr val="FF0000"/>
                </a:solidFill>
              </a:rPr>
              <a:t> care </a:t>
            </a:r>
            <a:r>
              <a:rPr lang="en-US" sz="2400" b="1" u="sng" dirty="0" err="1">
                <a:solidFill>
                  <a:srgbClr val="FF0000"/>
                </a:solidFill>
              </a:rPr>
              <a:t>lucreaza</a:t>
            </a:r>
            <a:r>
              <a:rPr lang="en-US" sz="2400" b="1" u="sng" dirty="0">
                <a:solidFill>
                  <a:srgbClr val="FF0000"/>
                </a:solidFill>
              </a:rPr>
              <a:t> in </a:t>
            </a:r>
            <a:r>
              <a:rPr lang="en-US" sz="2400" b="1" u="sng" dirty="0" err="1">
                <a:solidFill>
                  <a:srgbClr val="FF0000"/>
                </a:solidFill>
              </a:rPr>
              <a:t>domeniu</a:t>
            </a:r>
            <a:r>
              <a:rPr lang="en-US" sz="2400" b="1" dirty="0">
                <a:solidFill>
                  <a:srgbClr val="FF0000"/>
                </a:solidFill>
              </a:rPr>
              <a:t> </a:t>
            </a:r>
            <a:r>
              <a:rPr lang="en-US" sz="2400" b="1" dirty="0" err="1">
                <a:solidFill>
                  <a:srgbClr val="FF0000"/>
                </a:solidFill>
              </a:rPr>
              <a:t>si</a:t>
            </a:r>
            <a:r>
              <a:rPr lang="en-US" sz="2400" b="1" dirty="0">
                <a:solidFill>
                  <a:srgbClr val="FF0000"/>
                </a:solidFill>
              </a:rPr>
              <a:t> nu sunt </a:t>
            </a:r>
            <a:r>
              <a:rPr lang="en-US" sz="2400" b="1" dirty="0" err="1">
                <a:solidFill>
                  <a:srgbClr val="FF0000"/>
                </a:solidFill>
              </a:rPr>
              <a:t>abonate</a:t>
            </a:r>
            <a:r>
              <a:rPr lang="en-US" sz="2400" b="1" dirty="0">
                <a:solidFill>
                  <a:srgbClr val="FF0000"/>
                </a:solidFill>
              </a:rPr>
              <a:t> la </a:t>
            </a:r>
            <a:r>
              <a:rPr lang="en-US" sz="2400" b="1" dirty="0" err="1">
                <a:solidFill>
                  <a:srgbClr val="FF0000"/>
                </a:solidFill>
              </a:rPr>
              <a:t>platforma</a:t>
            </a:r>
            <a:r>
              <a:rPr lang="en-US" sz="2400" b="1" dirty="0">
                <a:solidFill>
                  <a:srgbClr val="FF0000"/>
                </a:solidFill>
              </a:rPr>
              <a:t> </a:t>
            </a:r>
            <a:r>
              <a:rPr lang="en-US" sz="2400" b="1" dirty="0" err="1">
                <a:solidFill>
                  <a:srgbClr val="FF0000"/>
                </a:solidFill>
              </a:rPr>
              <a:t>EduNails</a:t>
            </a:r>
            <a:r>
              <a:rPr lang="en-US" sz="2400" b="1" dirty="0">
                <a:solidFill>
                  <a:srgbClr val="FF0000"/>
                </a:solidFill>
              </a:rPr>
              <a:t>.</a:t>
            </a:r>
          </a:p>
          <a:p>
            <a:pPr marL="0" indent="0">
              <a:buNone/>
            </a:pPr>
            <a:r>
              <a:rPr lang="en-US" sz="2400" b="1" dirty="0" err="1">
                <a:solidFill>
                  <a:srgbClr val="FF0000"/>
                </a:solidFill>
              </a:rPr>
              <a:t>Cel</a:t>
            </a:r>
            <a:r>
              <a:rPr lang="en-US" sz="2400" b="1" dirty="0">
                <a:solidFill>
                  <a:srgbClr val="FF0000"/>
                </a:solidFill>
              </a:rPr>
              <a:t> </a:t>
            </a:r>
            <a:r>
              <a:rPr lang="en-US" sz="2400" b="1" dirty="0" err="1">
                <a:solidFill>
                  <a:srgbClr val="FF0000"/>
                </a:solidFill>
              </a:rPr>
              <a:t>mai</a:t>
            </a:r>
            <a:r>
              <a:rPr lang="en-US" sz="2400" b="1" dirty="0">
                <a:solidFill>
                  <a:srgbClr val="FF0000"/>
                </a:solidFill>
              </a:rPr>
              <a:t> </a:t>
            </a:r>
            <a:r>
              <a:rPr lang="en-US" sz="2400" b="1" dirty="0" err="1">
                <a:solidFill>
                  <a:srgbClr val="FF0000"/>
                </a:solidFill>
              </a:rPr>
              <a:t>mult</a:t>
            </a:r>
            <a:r>
              <a:rPr lang="en-US" sz="2400" b="1" dirty="0">
                <a:solidFill>
                  <a:srgbClr val="FF0000"/>
                </a:solidFill>
              </a:rPr>
              <a:t> m-</a:t>
            </a:r>
            <a:r>
              <a:rPr lang="en-US" sz="2400" b="1" dirty="0" err="1">
                <a:solidFill>
                  <a:srgbClr val="FF0000"/>
                </a:solidFill>
              </a:rPr>
              <a:t>ar</a:t>
            </a:r>
            <a:r>
              <a:rPr lang="en-US" sz="2400" b="1" dirty="0">
                <a:solidFill>
                  <a:srgbClr val="FF0000"/>
                </a:solidFill>
              </a:rPr>
              <a:t> </a:t>
            </a:r>
            <a:r>
              <a:rPr lang="en-US" sz="2400" b="1" dirty="0" err="1">
                <a:solidFill>
                  <a:srgbClr val="FF0000"/>
                </a:solidFill>
              </a:rPr>
              <a:t>deranja</a:t>
            </a:r>
            <a:r>
              <a:rPr lang="en-US" sz="2400" b="1" dirty="0">
                <a:solidFill>
                  <a:srgbClr val="FF0000"/>
                </a:solidFill>
              </a:rPr>
              <a:t> </a:t>
            </a:r>
            <a:r>
              <a:rPr lang="en-US" sz="2400" b="1" dirty="0" err="1">
                <a:solidFill>
                  <a:srgbClr val="FF0000"/>
                </a:solidFill>
              </a:rPr>
              <a:t>daca</a:t>
            </a:r>
            <a:r>
              <a:rPr lang="en-US" sz="2400" b="1" dirty="0">
                <a:solidFill>
                  <a:srgbClr val="FF0000"/>
                </a:solidFill>
              </a:rPr>
              <a:t> </a:t>
            </a:r>
            <a:r>
              <a:rPr lang="en-US" sz="2400" b="1" dirty="0" err="1">
                <a:solidFill>
                  <a:srgbClr val="FF0000"/>
                </a:solidFill>
              </a:rPr>
              <a:t>ar</a:t>
            </a:r>
            <a:r>
              <a:rPr lang="en-US" sz="2400" b="1" dirty="0">
                <a:solidFill>
                  <a:srgbClr val="FF0000"/>
                </a:solidFill>
              </a:rPr>
              <a:t> </a:t>
            </a:r>
            <a:r>
              <a:rPr lang="en-US" sz="2400" b="1" dirty="0" err="1">
                <a:solidFill>
                  <a:srgbClr val="FF0000"/>
                </a:solidFill>
              </a:rPr>
              <a:t>ajunge</a:t>
            </a:r>
            <a:r>
              <a:rPr lang="en-US" sz="2400" b="1" dirty="0">
                <a:solidFill>
                  <a:srgbClr val="FF0000"/>
                </a:solidFill>
              </a:rPr>
              <a:t> </a:t>
            </a:r>
            <a:r>
              <a:rPr lang="en-US" sz="2400" b="1" dirty="0" err="1">
                <a:solidFill>
                  <a:srgbClr val="FF0000"/>
                </a:solidFill>
              </a:rPr>
              <a:t>sa</a:t>
            </a:r>
            <a:r>
              <a:rPr lang="en-US" sz="2400" b="1" dirty="0">
                <a:solidFill>
                  <a:srgbClr val="FF0000"/>
                </a:solidFill>
              </a:rPr>
              <a:t> fie </a:t>
            </a:r>
            <a:r>
              <a:rPr lang="en-US" sz="2400" b="1" dirty="0" err="1">
                <a:solidFill>
                  <a:srgbClr val="FF0000"/>
                </a:solidFill>
              </a:rPr>
              <a:t>folosit</a:t>
            </a:r>
            <a:r>
              <a:rPr lang="en-US" sz="2400" b="1" dirty="0">
                <a:solidFill>
                  <a:srgbClr val="FF0000"/>
                </a:solidFill>
              </a:rPr>
              <a:t> ca material de curs de </a:t>
            </a:r>
            <a:r>
              <a:rPr lang="en-US" sz="2400" b="1" dirty="0" err="1">
                <a:solidFill>
                  <a:srgbClr val="FF0000"/>
                </a:solidFill>
              </a:rPr>
              <a:t>catre</a:t>
            </a:r>
            <a:r>
              <a:rPr lang="en-US" sz="2400" b="1" dirty="0">
                <a:solidFill>
                  <a:srgbClr val="FF0000"/>
                </a:solidFill>
              </a:rPr>
              <a:t> alti </a:t>
            </a:r>
            <a:r>
              <a:rPr lang="en-US" sz="2400" b="1" dirty="0" err="1">
                <a:solidFill>
                  <a:srgbClr val="FF0000"/>
                </a:solidFill>
              </a:rPr>
              <a:t>traineri</a:t>
            </a:r>
            <a:r>
              <a:rPr lang="en-US" sz="2400" b="1" dirty="0">
                <a:solidFill>
                  <a:srgbClr val="FF0000"/>
                </a:solidFill>
              </a:rPr>
              <a:t>. Nu </a:t>
            </a:r>
            <a:r>
              <a:rPr lang="en-US" sz="2400" b="1" dirty="0" err="1">
                <a:solidFill>
                  <a:srgbClr val="FF0000"/>
                </a:solidFill>
              </a:rPr>
              <a:t>este</a:t>
            </a:r>
            <a:r>
              <a:rPr lang="en-US" sz="2400" b="1" dirty="0">
                <a:solidFill>
                  <a:srgbClr val="FF0000"/>
                </a:solidFill>
              </a:rPr>
              <a:t> </a:t>
            </a:r>
            <a:r>
              <a:rPr lang="en-US" sz="2400" b="1" dirty="0" err="1">
                <a:solidFill>
                  <a:srgbClr val="FF0000"/>
                </a:solidFill>
              </a:rPr>
              <a:t>vorba</a:t>
            </a:r>
            <a:r>
              <a:rPr lang="en-US" sz="2400" b="1" dirty="0">
                <a:solidFill>
                  <a:srgbClr val="FF0000"/>
                </a:solidFill>
              </a:rPr>
              <a:t> </a:t>
            </a:r>
            <a:r>
              <a:rPr lang="en-US" sz="2400" b="1" dirty="0" err="1">
                <a:solidFill>
                  <a:srgbClr val="FF0000"/>
                </a:solidFill>
              </a:rPr>
              <a:t>aici</a:t>
            </a:r>
            <a:r>
              <a:rPr lang="en-US" sz="2400" b="1" dirty="0">
                <a:solidFill>
                  <a:srgbClr val="FF0000"/>
                </a:solidFill>
              </a:rPr>
              <a:t> </a:t>
            </a:r>
            <a:r>
              <a:rPr lang="en-US" sz="2400" b="1" dirty="0" err="1">
                <a:solidFill>
                  <a:srgbClr val="FF0000"/>
                </a:solidFill>
              </a:rPr>
              <a:t>despre</a:t>
            </a:r>
            <a:r>
              <a:rPr lang="en-US" sz="2400" b="1" dirty="0">
                <a:solidFill>
                  <a:srgbClr val="FF0000"/>
                </a:solidFill>
              </a:rPr>
              <a:t> </a:t>
            </a:r>
            <a:r>
              <a:rPr lang="en-US" sz="2400" b="1" dirty="0" err="1">
                <a:solidFill>
                  <a:srgbClr val="FF0000"/>
                </a:solidFill>
              </a:rPr>
              <a:t>drepturi</a:t>
            </a:r>
            <a:r>
              <a:rPr lang="en-US" sz="2400" b="1" dirty="0">
                <a:solidFill>
                  <a:srgbClr val="FF0000"/>
                </a:solidFill>
              </a:rPr>
              <a:t> de </a:t>
            </a:r>
            <a:r>
              <a:rPr lang="en-US" sz="2400" b="1" dirty="0" err="1">
                <a:solidFill>
                  <a:srgbClr val="FF0000"/>
                </a:solidFill>
              </a:rPr>
              <a:t>autor</a:t>
            </a:r>
            <a:r>
              <a:rPr lang="en-US" sz="2400" b="1" dirty="0">
                <a:solidFill>
                  <a:srgbClr val="FF0000"/>
                </a:solidFill>
              </a:rPr>
              <a:t>, nu am </a:t>
            </a:r>
            <a:r>
              <a:rPr lang="en-US" sz="2400" b="1" dirty="0" err="1">
                <a:solidFill>
                  <a:srgbClr val="FF0000"/>
                </a:solidFill>
              </a:rPr>
              <a:t>inventat</a:t>
            </a:r>
            <a:r>
              <a:rPr lang="en-US" sz="2400" b="1" dirty="0">
                <a:solidFill>
                  <a:srgbClr val="FF0000"/>
                </a:solidFill>
              </a:rPr>
              <a:t> </a:t>
            </a:r>
            <a:r>
              <a:rPr lang="en-US" sz="2400" b="1" dirty="0" err="1">
                <a:solidFill>
                  <a:srgbClr val="FF0000"/>
                </a:solidFill>
              </a:rPr>
              <a:t>eu</a:t>
            </a:r>
            <a:r>
              <a:rPr lang="en-US" sz="2400" b="1" dirty="0">
                <a:solidFill>
                  <a:srgbClr val="FF0000"/>
                </a:solidFill>
              </a:rPr>
              <a:t> </a:t>
            </a:r>
            <a:r>
              <a:rPr lang="en-US" sz="2400" b="1" dirty="0" err="1">
                <a:solidFill>
                  <a:srgbClr val="FF0000"/>
                </a:solidFill>
              </a:rPr>
              <a:t>nimic</a:t>
            </a:r>
            <a:r>
              <a:rPr lang="en-US" sz="2400" b="1" dirty="0">
                <a:solidFill>
                  <a:srgbClr val="FF0000"/>
                </a:solidFill>
              </a:rPr>
              <a:t> in </a:t>
            </a:r>
            <a:r>
              <a:rPr lang="en-US" sz="2400" b="1" dirty="0" err="1">
                <a:solidFill>
                  <a:srgbClr val="FF0000"/>
                </a:solidFill>
              </a:rPr>
              <a:t>domeniu</a:t>
            </a:r>
            <a:r>
              <a:rPr lang="en-US" sz="2400" b="1" dirty="0">
                <a:solidFill>
                  <a:srgbClr val="FF0000"/>
                </a:solidFill>
              </a:rPr>
              <a:t>, </a:t>
            </a:r>
            <a:r>
              <a:rPr lang="en-US" sz="2400" b="1" dirty="0" err="1">
                <a:solidFill>
                  <a:srgbClr val="FF0000"/>
                </a:solidFill>
              </a:rPr>
              <a:t>este</a:t>
            </a:r>
            <a:r>
              <a:rPr lang="en-US" sz="2400" b="1" dirty="0">
                <a:solidFill>
                  <a:srgbClr val="FF0000"/>
                </a:solidFill>
              </a:rPr>
              <a:t> </a:t>
            </a:r>
            <a:r>
              <a:rPr lang="en-US" sz="2400" b="1" dirty="0" err="1">
                <a:solidFill>
                  <a:srgbClr val="FF0000"/>
                </a:solidFill>
              </a:rPr>
              <a:t>vorba</a:t>
            </a:r>
            <a:r>
              <a:rPr lang="en-US" sz="2400" b="1" dirty="0">
                <a:solidFill>
                  <a:srgbClr val="FF0000"/>
                </a:solidFill>
              </a:rPr>
              <a:t> </a:t>
            </a:r>
            <a:r>
              <a:rPr lang="en-US" sz="2400" b="1" dirty="0" err="1">
                <a:solidFill>
                  <a:srgbClr val="FF0000"/>
                </a:solidFill>
              </a:rPr>
              <a:t>doar</a:t>
            </a:r>
            <a:r>
              <a:rPr lang="en-US" sz="2400" b="1" dirty="0">
                <a:solidFill>
                  <a:srgbClr val="FF0000"/>
                </a:solidFill>
              </a:rPr>
              <a:t> </a:t>
            </a:r>
            <a:r>
              <a:rPr lang="en-US" sz="2400" b="1" dirty="0" err="1">
                <a:solidFill>
                  <a:srgbClr val="FF0000"/>
                </a:solidFill>
              </a:rPr>
              <a:t>despre</a:t>
            </a:r>
            <a:r>
              <a:rPr lang="en-US" sz="2400" b="1" dirty="0">
                <a:solidFill>
                  <a:srgbClr val="FF0000"/>
                </a:solidFill>
              </a:rPr>
              <a:t> respect fata de </a:t>
            </a:r>
            <a:r>
              <a:rPr lang="en-US" sz="2400" b="1" dirty="0" err="1">
                <a:solidFill>
                  <a:srgbClr val="FF0000"/>
                </a:solidFill>
              </a:rPr>
              <a:t>documentarea</a:t>
            </a:r>
            <a:r>
              <a:rPr lang="en-US" sz="2400" b="1" dirty="0">
                <a:solidFill>
                  <a:srgbClr val="FF0000"/>
                </a:solidFill>
              </a:rPr>
              <a:t>, </a:t>
            </a:r>
            <a:r>
              <a:rPr lang="en-US" sz="2400" b="1" dirty="0" err="1">
                <a:solidFill>
                  <a:srgbClr val="FF0000"/>
                </a:solidFill>
              </a:rPr>
              <a:t>efortul</a:t>
            </a:r>
            <a:r>
              <a:rPr lang="en-US" sz="2400" b="1" dirty="0">
                <a:solidFill>
                  <a:srgbClr val="FF0000"/>
                </a:solidFill>
              </a:rPr>
              <a:t>, </a:t>
            </a:r>
            <a:r>
              <a:rPr lang="en-US" sz="2400" b="1" dirty="0" err="1">
                <a:solidFill>
                  <a:srgbClr val="FF0000"/>
                </a:solidFill>
              </a:rPr>
              <a:t>timpul</a:t>
            </a:r>
            <a:r>
              <a:rPr lang="en-US" sz="2400" b="1" dirty="0">
                <a:solidFill>
                  <a:srgbClr val="FF0000"/>
                </a:solidFill>
              </a:rPr>
              <a:t> </a:t>
            </a:r>
            <a:r>
              <a:rPr lang="en-US" sz="2400" b="1" dirty="0" err="1">
                <a:solidFill>
                  <a:srgbClr val="FF0000"/>
                </a:solidFill>
              </a:rPr>
              <a:t>si</a:t>
            </a:r>
            <a:r>
              <a:rPr lang="en-US" sz="2400" b="1" dirty="0">
                <a:solidFill>
                  <a:srgbClr val="FF0000"/>
                </a:solidFill>
              </a:rPr>
              <a:t> </a:t>
            </a:r>
            <a:r>
              <a:rPr lang="en-US" sz="2400" b="1" dirty="0" err="1">
                <a:solidFill>
                  <a:srgbClr val="FF0000"/>
                </a:solidFill>
              </a:rPr>
              <a:t>munca</a:t>
            </a:r>
            <a:r>
              <a:rPr lang="en-US" sz="2400" b="1" dirty="0">
                <a:solidFill>
                  <a:srgbClr val="FF0000"/>
                </a:solidFill>
              </a:rPr>
              <a:t> </a:t>
            </a:r>
            <a:r>
              <a:rPr lang="en-US" sz="2400" b="1" dirty="0" err="1">
                <a:solidFill>
                  <a:srgbClr val="FF0000"/>
                </a:solidFill>
              </a:rPr>
              <a:t>mea</a:t>
            </a:r>
            <a:r>
              <a:rPr lang="en-US" sz="2400" b="1" dirty="0">
                <a:solidFill>
                  <a:srgbClr val="FF0000"/>
                </a:solidFill>
              </a:rPr>
              <a:t>.</a:t>
            </a:r>
          </a:p>
          <a:p>
            <a:pPr marL="0" indent="0">
              <a:buNone/>
            </a:pPr>
            <a:r>
              <a:rPr lang="en-US" sz="2400" b="1" dirty="0">
                <a:solidFill>
                  <a:schemeClr val="accent5">
                    <a:lumMod val="50000"/>
                  </a:schemeClr>
                </a:solidFill>
              </a:rPr>
              <a:t>Il </a:t>
            </a:r>
            <a:r>
              <a:rPr lang="en-US" sz="2400" b="1" dirty="0" err="1">
                <a:solidFill>
                  <a:schemeClr val="accent5">
                    <a:lumMod val="50000"/>
                  </a:schemeClr>
                </a:solidFill>
              </a:rPr>
              <a:t>puteti</a:t>
            </a:r>
            <a:r>
              <a:rPr lang="en-US" sz="2400" b="1" dirty="0">
                <a:solidFill>
                  <a:schemeClr val="accent5">
                    <a:lumMod val="50000"/>
                  </a:schemeClr>
                </a:solidFill>
              </a:rPr>
              <a:t> </a:t>
            </a:r>
            <a:r>
              <a:rPr lang="en-US" sz="2400" b="1" dirty="0" err="1">
                <a:solidFill>
                  <a:schemeClr val="accent5">
                    <a:lumMod val="50000"/>
                  </a:schemeClr>
                </a:solidFill>
              </a:rPr>
              <a:t>printa</a:t>
            </a:r>
            <a:r>
              <a:rPr lang="en-US" sz="2400" b="1" dirty="0">
                <a:solidFill>
                  <a:schemeClr val="accent5">
                    <a:lumMod val="50000"/>
                  </a:schemeClr>
                </a:solidFill>
              </a:rPr>
              <a:t> </a:t>
            </a:r>
            <a:r>
              <a:rPr lang="en-US" sz="2400" b="1" dirty="0" err="1">
                <a:solidFill>
                  <a:schemeClr val="accent5">
                    <a:lumMod val="50000"/>
                  </a:schemeClr>
                </a:solidFill>
              </a:rPr>
              <a:t>pentru</a:t>
            </a:r>
            <a:r>
              <a:rPr lang="en-US" sz="2400" b="1" dirty="0">
                <a:solidFill>
                  <a:schemeClr val="accent5">
                    <a:lumMod val="50000"/>
                  </a:schemeClr>
                </a:solidFill>
              </a:rPr>
              <a:t> </a:t>
            </a:r>
            <a:r>
              <a:rPr lang="en-US" sz="2400" b="1" dirty="0" err="1">
                <a:solidFill>
                  <a:schemeClr val="accent5">
                    <a:lumMod val="50000"/>
                  </a:schemeClr>
                </a:solidFill>
              </a:rPr>
              <a:t>voi</a:t>
            </a:r>
            <a:r>
              <a:rPr lang="en-US" sz="2400" b="1" dirty="0">
                <a:solidFill>
                  <a:schemeClr val="accent5">
                    <a:lumMod val="50000"/>
                  </a:schemeClr>
                </a:solidFill>
              </a:rPr>
              <a:t>, </a:t>
            </a:r>
            <a:r>
              <a:rPr lang="en-US" sz="2400" b="1" dirty="0" err="1">
                <a:solidFill>
                  <a:schemeClr val="accent5">
                    <a:lumMod val="50000"/>
                  </a:schemeClr>
                </a:solidFill>
              </a:rPr>
              <a:t>sa</a:t>
            </a:r>
            <a:r>
              <a:rPr lang="en-US" sz="2400" b="1" dirty="0">
                <a:solidFill>
                  <a:schemeClr val="accent5">
                    <a:lumMod val="50000"/>
                  </a:schemeClr>
                </a:solidFill>
              </a:rPr>
              <a:t> il </a:t>
            </a:r>
            <a:r>
              <a:rPr lang="en-US" sz="2400" b="1" dirty="0" err="1">
                <a:solidFill>
                  <a:schemeClr val="accent5">
                    <a:lumMod val="50000"/>
                  </a:schemeClr>
                </a:solidFill>
              </a:rPr>
              <a:t>afisati</a:t>
            </a:r>
            <a:r>
              <a:rPr lang="en-US" sz="2400" b="1" dirty="0">
                <a:solidFill>
                  <a:schemeClr val="accent5">
                    <a:lumMod val="50000"/>
                  </a:schemeClr>
                </a:solidFill>
              </a:rPr>
              <a:t> in salon </a:t>
            </a:r>
            <a:r>
              <a:rPr lang="en-US" sz="2400" b="1" dirty="0" err="1">
                <a:solidFill>
                  <a:schemeClr val="accent5">
                    <a:lumMod val="50000"/>
                  </a:schemeClr>
                </a:solidFill>
              </a:rPr>
              <a:t>sau</a:t>
            </a:r>
            <a:r>
              <a:rPr lang="en-US" sz="2400" b="1" dirty="0">
                <a:solidFill>
                  <a:schemeClr val="accent5">
                    <a:lumMod val="50000"/>
                  </a:schemeClr>
                </a:solidFill>
              </a:rPr>
              <a:t> </a:t>
            </a:r>
            <a:r>
              <a:rPr lang="en-US" sz="2400" b="1" dirty="0" err="1">
                <a:solidFill>
                  <a:schemeClr val="accent5">
                    <a:lumMod val="50000"/>
                  </a:schemeClr>
                </a:solidFill>
              </a:rPr>
              <a:t>sa</a:t>
            </a:r>
            <a:r>
              <a:rPr lang="en-US" sz="2400" b="1" dirty="0">
                <a:solidFill>
                  <a:schemeClr val="accent5">
                    <a:lumMod val="50000"/>
                  </a:schemeClr>
                </a:solidFill>
              </a:rPr>
              <a:t> il </a:t>
            </a:r>
            <a:r>
              <a:rPr lang="en-US" sz="2400" b="1" dirty="0" err="1">
                <a:solidFill>
                  <a:schemeClr val="accent5">
                    <a:lumMod val="50000"/>
                  </a:schemeClr>
                </a:solidFill>
              </a:rPr>
              <a:t>aratati</a:t>
            </a:r>
            <a:r>
              <a:rPr lang="en-US" sz="2400" b="1" dirty="0">
                <a:solidFill>
                  <a:schemeClr val="accent5">
                    <a:lumMod val="50000"/>
                  </a:schemeClr>
                </a:solidFill>
              </a:rPr>
              <a:t> </a:t>
            </a:r>
            <a:r>
              <a:rPr lang="en-US" sz="2400" b="1" dirty="0" err="1">
                <a:solidFill>
                  <a:schemeClr val="accent5">
                    <a:lumMod val="50000"/>
                  </a:schemeClr>
                </a:solidFill>
              </a:rPr>
              <a:t>clientelor</a:t>
            </a:r>
            <a:r>
              <a:rPr lang="en-US" sz="2400" b="1" dirty="0">
                <a:solidFill>
                  <a:schemeClr val="accent5">
                    <a:lumMod val="50000"/>
                  </a:schemeClr>
                </a:solidFill>
              </a:rPr>
              <a:t>.</a:t>
            </a:r>
          </a:p>
          <a:p>
            <a:pPr marL="0" indent="0">
              <a:buNone/>
            </a:pPr>
            <a:r>
              <a:rPr lang="en-US" sz="2400" b="1" dirty="0" err="1">
                <a:solidFill>
                  <a:srgbClr val="FF0000"/>
                </a:solidFill>
              </a:rPr>
              <a:t>Va</a:t>
            </a:r>
            <a:r>
              <a:rPr lang="en-US" sz="2400" b="1" dirty="0">
                <a:solidFill>
                  <a:srgbClr val="FF0000"/>
                </a:solidFill>
              </a:rPr>
              <a:t> </a:t>
            </a:r>
            <a:r>
              <a:rPr lang="en-US" sz="2400" b="1" dirty="0" err="1">
                <a:solidFill>
                  <a:srgbClr val="FF0000"/>
                </a:solidFill>
              </a:rPr>
              <a:t>multumesc</a:t>
            </a:r>
            <a:r>
              <a:rPr lang="en-US" sz="2400" b="1" dirty="0">
                <a:solidFill>
                  <a:srgbClr val="FF0000"/>
                </a:solidFill>
              </a:rPr>
              <a:t> </a:t>
            </a:r>
            <a:r>
              <a:rPr lang="en-US" sz="2400" b="1" dirty="0" err="1">
                <a:solidFill>
                  <a:srgbClr val="FF0000"/>
                </a:solidFill>
              </a:rPr>
              <a:t>mult</a:t>
            </a:r>
            <a:r>
              <a:rPr lang="en-US" sz="2400" b="1" dirty="0">
                <a:solidFill>
                  <a:srgbClr val="FF0000"/>
                </a:solidFill>
              </a:rPr>
              <a:t> </a:t>
            </a:r>
            <a:r>
              <a:rPr lang="en-US" sz="2400" b="1" dirty="0" err="1">
                <a:solidFill>
                  <a:srgbClr val="FF0000"/>
                </a:solidFill>
              </a:rPr>
              <a:t>pentru</a:t>
            </a:r>
            <a:r>
              <a:rPr lang="en-US" sz="2400" b="1" dirty="0">
                <a:solidFill>
                  <a:srgbClr val="FF0000"/>
                </a:solidFill>
              </a:rPr>
              <a:t> </a:t>
            </a:r>
            <a:r>
              <a:rPr lang="en-US" sz="2400" b="1" dirty="0" err="1">
                <a:solidFill>
                  <a:srgbClr val="FF0000"/>
                </a:solidFill>
              </a:rPr>
              <a:t>intelegere</a:t>
            </a:r>
            <a:r>
              <a:rPr lang="en-US" sz="2800" b="1" dirty="0">
                <a:solidFill>
                  <a:srgbClr val="FF0000"/>
                </a:solidFill>
              </a:rPr>
              <a:t>.</a:t>
            </a:r>
          </a:p>
        </p:txBody>
      </p:sp>
    </p:spTree>
    <p:extLst>
      <p:ext uri="{BB962C8B-B14F-4D97-AF65-F5344CB8AC3E}">
        <p14:creationId xmlns:p14="http://schemas.microsoft.com/office/powerpoint/2010/main" val="230105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9D04-AB75-41A1-B9DE-19293E6EB7F7}"/>
              </a:ext>
            </a:extLst>
          </p:cNvPr>
          <p:cNvSpPr>
            <a:spLocks noGrp="1"/>
          </p:cNvSpPr>
          <p:nvPr>
            <p:ph type="title"/>
          </p:nvPr>
        </p:nvSpPr>
        <p:spPr>
          <a:xfrm>
            <a:off x="646111" y="452718"/>
            <a:ext cx="9404723" cy="781278"/>
          </a:xfrm>
        </p:spPr>
        <p:txBody>
          <a:bodyPr/>
          <a:lstStyle/>
          <a:p>
            <a:pPr algn="ctr"/>
            <a:r>
              <a:rPr lang="ro-RO" sz="3200" b="1" dirty="0"/>
              <a:t>Cum diferentiem virusii de bacterii si fungi?</a:t>
            </a:r>
          </a:p>
        </p:txBody>
      </p:sp>
      <p:sp>
        <p:nvSpPr>
          <p:cNvPr id="3" name="Text Placeholder 2">
            <a:extLst>
              <a:ext uri="{FF2B5EF4-FFF2-40B4-BE49-F238E27FC236}">
                <a16:creationId xmlns:a16="http://schemas.microsoft.com/office/drawing/2014/main" id="{F877BAF8-EA67-4601-9629-05C4B6A33529}"/>
              </a:ext>
            </a:extLst>
          </p:cNvPr>
          <p:cNvSpPr>
            <a:spLocks noGrp="1"/>
          </p:cNvSpPr>
          <p:nvPr>
            <p:ph type="body" idx="1"/>
          </p:nvPr>
        </p:nvSpPr>
        <p:spPr>
          <a:xfrm>
            <a:off x="652463" y="3844031"/>
            <a:ext cx="2940050" cy="381740"/>
          </a:xfrm>
        </p:spPr>
        <p:txBody>
          <a:bodyPr anchor="t"/>
          <a:lstStyle/>
          <a:p>
            <a:pPr algn="ctr"/>
            <a:r>
              <a:rPr lang="ro-RO" b="1" dirty="0">
                <a:solidFill>
                  <a:schemeClr val="tx1"/>
                </a:solidFill>
              </a:rPr>
              <a:t>Virusii </a:t>
            </a:r>
          </a:p>
        </p:txBody>
      </p:sp>
      <p:pic>
        <p:nvPicPr>
          <p:cNvPr id="13" name="Picture Placeholder 12">
            <a:extLst>
              <a:ext uri="{FF2B5EF4-FFF2-40B4-BE49-F238E27FC236}">
                <a16:creationId xmlns:a16="http://schemas.microsoft.com/office/drawing/2014/main" id="{EC059F8C-7D21-4DBD-A278-952400F8EBF4}"/>
              </a:ext>
            </a:extLst>
          </p:cNvPr>
          <p:cNvPicPr>
            <a:picLocks noGrp="1" noChangeAspect="1"/>
          </p:cNvPicPr>
          <p:nvPr>
            <p:ph type="pic" idx="15"/>
          </p:nvPr>
        </p:nvPicPr>
        <p:blipFill>
          <a:blip r:embed="rId2">
            <a:extLst>
              <a:ext uri="{28A0092B-C50C-407E-A947-70E740481C1C}">
                <a14:useLocalDpi xmlns:a14="http://schemas.microsoft.com/office/drawing/2010/main" val="0"/>
              </a:ext>
            </a:extLst>
          </a:blip>
          <a:srcRect l="5961" r="5961"/>
          <a:stretch>
            <a:fillRect/>
          </a:stretch>
        </p:blipFill>
        <p:spPr>
          <a:xfrm>
            <a:off x="652463" y="1233488"/>
            <a:ext cx="2940050" cy="2500312"/>
          </a:xfrm>
        </p:spPr>
      </p:pic>
      <p:sp>
        <p:nvSpPr>
          <p:cNvPr id="5" name="Text Placeholder 4">
            <a:extLst>
              <a:ext uri="{FF2B5EF4-FFF2-40B4-BE49-F238E27FC236}">
                <a16:creationId xmlns:a16="http://schemas.microsoft.com/office/drawing/2014/main" id="{E8886880-5745-4FC2-95F2-3FDA0F9F3776}"/>
              </a:ext>
            </a:extLst>
          </p:cNvPr>
          <p:cNvSpPr>
            <a:spLocks noGrp="1"/>
          </p:cNvSpPr>
          <p:nvPr>
            <p:ph type="body" sz="half" idx="18"/>
          </p:nvPr>
        </p:nvSpPr>
        <p:spPr>
          <a:xfrm>
            <a:off x="550416" y="4514570"/>
            <a:ext cx="3042097" cy="2343429"/>
          </a:xfrm>
        </p:spPr>
        <p:txBody>
          <a:bodyPr>
            <a:noAutofit/>
          </a:bodyPr>
          <a:lstStyle/>
          <a:p>
            <a:pPr marL="285750" indent="-285750">
              <a:buFontTx/>
              <a:buChar char="-"/>
            </a:pPr>
            <a:r>
              <a:rPr lang="ro-RO" sz="1800" dirty="0"/>
              <a:t>afecteaza mai mult tesuturile moi, nu patrund in tesuturile dure. </a:t>
            </a:r>
          </a:p>
          <a:p>
            <a:pPr marL="285750" indent="-285750">
              <a:buFontTx/>
              <a:buChar char="-"/>
            </a:pPr>
            <a:r>
              <a:rPr lang="ro-RO" sz="1800" dirty="0"/>
              <a:t>- nu se poate reproduce fără o gazdă vie</a:t>
            </a:r>
            <a:r>
              <a:rPr lang="ro-RO" dirty="0"/>
              <a:t>.</a:t>
            </a:r>
          </a:p>
        </p:txBody>
      </p:sp>
      <p:sp>
        <p:nvSpPr>
          <p:cNvPr id="6" name="Text Placeholder 5">
            <a:extLst>
              <a:ext uri="{FF2B5EF4-FFF2-40B4-BE49-F238E27FC236}">
                <a16:creationId xmlns:a16="http://schemas.microsoft.com/office/drawing/2014/main" id="{C6258094-6C27-4C52-94F0-947F0CDBBAFA}"/>
              </a:ext>
            </a:extLst>
          </p:cNvPr>
          <p:cNvSpPr>
            <a:spLocks noGrp="1"/>
          </p:cNvSpPr>
          <p:nvPr>
            <p:ph type="body" sz="quarter" idx="3"/>
          </p:nvPr>
        </p:nvSpPr>
        <p:spPr>
          <a:xfrm>
            <a:off x="3889375" y="3844032"/>
            <a:ext cx="2930525" cy="381739"/>
          </a:xfrm>
        </p:spPr>
        <p:txBody>
          <a:bodyPr anchor="t"/>
          <a:lstStyle/>
          <a:p>
            <a:pPr algn="ctr"/>
            <a:r>
              <a:rPr lang="ro-RO" b="1" dirty="0">
                <a:solidFill>
                  <a:schemeClr val="tx1"/>
                </a:solidFill>
              </a:rPr>
              <a:t> Bacteriile </a:t>
            </a:r>
          </a:p>
        </p:txBody>
      </p:sp>
      <p:pic>
        <p:nvPicPr>
          <p:cNvPr id="15" name="Picture Placeholder 14">
            <a:extLst>
              <a:ext uri="{FF2B5EF4-FFF2-40B4-BE49-F238E27FC236}">
                <a16:creationId xmlns:a16="http://schemas.microsoft.com/office/drawing/2014/main" id="{FD04FAEA-8DCD-48B8-A725-CF9595DEE251}"/>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l="12062" r="12062"/>
          <a:stretch>
            <a:fillRect/>
          </a:stretch>
        </p:blipFill>
        <p:spPr>
          <a:xfrm>
            <a:off x="4004315" y="1198563"/>
            <a:ext cx="2930525" cy="2570162"/>
          </a:xfrm>
        </p:spPr>
      </p:pic>
      <p:sp>
        <p:nvSpPr>
          <p:cNvPr id="8" name="Text Placeholder 7">
            <a:extLst>
              <a:ext uri="{FF2B5EF4-FFF2-40B4-BE49-F238E27FC236}">
                <a16:creationId xmlns:a16="http://schemas.microsoft.com/office/drawing/2014/main" id="{3E8D8125-0ABA-414C-965D-2DB19B0D7700}"/>
              </a:ext>
            </a:extLst>
          </p:cNvPr>
          <p:cNvSpPr>
            <a:spLocks noGrp="1"/>
          </p:cNvSpPr>
          <p:nvPr>
            <p:ph type="body" sz="half" idx="19"/>
          </p:nvPr>
        </p:nvSpPr>
        <p:spPr>
          <a:xfrm>
            <a:off x="3693111" y="4514570"/>
            <a:ext cx="3346882" cy="2267970"/>
          </a:xfrm>
        </p:spPr>
        <p:txBody>
          <a:bodyPr>
            <a:normAutofit/>
          </a:bodyPr>
          <a:lstStyle/>
          <a:p>
            <a:r>
              <a:rPr lang="ro-RO" sz="1800" dirty="0"/>
              <a:t>- afecteaza atat tesuturile moi cat si cele dure.</a:t>
            </a:r>
          </a:p>
          <a:p>
            <a:r>
              <a:rPr lang="ro-RO" sz="1800" dirty="0"/>
              <a:t>- sunt microorganisme monocelulare vii.  </a:t>
            </a:r>
          </a:p>
          <a:p>
            <a:r>
              <a:rPr lang="ro-RO" sz="1800" dirty="0"/>
              <a:t>- se hrănesc cu țesuturi ale corpului uman și elimină toxine și acizi</a:t>
            </a:r>
            <a:r>
              <a:rPr lang="ro-RO" dirty="0"/>
              <a:t>.                      </a:t>
            </a:r>
          </a:p>
        </p:txBody>
      </p:sp>
      <p:sp>
        <p:nvSpPr>
          <p:cNvPr id="9" name="Text Placeholder 8">
            <a:extLst>
              <a:ext uri="{FF2B5EF4-FFF2-40B4-BE49-F238E27FC236}">
                <a16:creationId xmlns:a16="http://schemas.microsoft.com/office/drawing/2014/main" id="{7A931A9E-0129-4D25-B27F-01F5DB92FE74}"/>
              </a:ext>
            </a:extLst>
          </p:cNvPr>
          <p:cNvSpPr>
            <a:spLocks noGrp="1"/>
          </p:cNvSpPr>
          <p:nvPr>
            <p:ph type="body" sz="quarter" idx="13"/>
          </p:nvPr>
        </p:nvSpPr>
        <p:spPr>
          <a:xfrm>
            <a:off x="7124700" y="3768725"/>
            <a:ext cx="3262174" cy="457045"/>
          </a:xfrm>
        </p:spPr>
        <p:txBody>
          <a:bodyPr anchor="t"/>
          <a:lstStyle/>
          <a:p>
            <a:pPr algn="ctr"/>
            <a:r>
              <a:rPr lang="ro-RO" b="1" dirty="0">
                <a:solidFill>
                  <a:schemeClr val="tx1"/>
                </a:solidFill>
              </a:rPr>
              <a:t>Fungii</a:t>
            </a:r>
          </a:p>
        </p:txBody>
      </p:sp>
      <p:pic>
        <p:nvPicPr>
          <p:cNvPr id="17" name="Picture Placeholder 16">
            <a:extLst>
              <a:ext uri="{FF2B5EF4-FFF2-40B4-BE49-F238E27FC236}">
                <a16:creationId xmlns:a16="http://schemas.microsoft.com/office/drawing/2014/main" id="{967DBF83-CB92-4A26-AE69-00BB21B11B58}"/>
              </a:ext>
            </a:extLst>
          </p:cNvPr>
          <p:cNvPicPr>
            <a:picLocks noGrp="1" noChangeAspect="1"/>
          </p:cNvPicPr>
          <p:nvPr>
            <p:ph type="pic" idx="22"/>
          </p:nvPr>
        </p:nvPicPr>
        <p:blipFill>
          <a:blip r:embed="rId4">
            <a:extLst>
              <a:ext uri="{28A0092B-C50C-407E-A947-70E740481C1C}">
                <a14:useLocalDpi xmlns:a14="http://schemas.microsoft.com/office/drawing/2010/main" val="0"/>
              </a:ext>
            </a:extLst>
          </a:blip>
          <a:srcRect l="19578" r="19578"/>
          <a:stretch>
            <a:fillRect/>
          </a:stretch>
        </p:blipFill>
        <p:spPr>
          <a:xfrm>
            <a:off x="7346642" y="1163638"/>
            <a:ext cx="2932113" cy="2570162"/>
          </a:xfrm>
        </p:spPr>
      </p:pic>
      <p:sp>
        <p:nvSpPr>
          <p:cNvPr id="11" name="Text Placeholder 10">
            <a:extLst>
              <a:ext uri="{FF2B5EF4-FFF2-40B4-BE49-F238E27FC236}">
                <a16:creationId xmlns:a16="http://schemas.microsoft.com/office/drawing/2014/main" id="{5981963E-6718-4E51-8380-8E7BCFB81611}"/>
              </a:ext>
            </a:extLst>
          </p:cNvPr>
          <p:cNvSpPr>
            <a:spLocks noGrp="1"/>
          </p:cNvSpPr>
          <p:nvPr>
            <p:ph type="body" sz="half" idx="20"/>
          </p:nvPr>
        </p:nvSpPr>
        <p:spPr>
          <a:xfrm>
            <a:off x="7124700" y="4444720"/>
            <a:ext cx="3448730" cy="2702077"/>
          </a:xfrm>
        </p:spPr>
        <p:txBody>
          <a:bodyPr/>
          <a:lstStyle/>
          <a:p>
            <a:r>
              <a:rPr lang="ro-RO" dirty="0"/>
              <a:t>- </a:t>
            </a:r>
            <a:r>
              <a:rPr lang="ro-RO" sz="1800" dirty="0"/>
              <a:t>s</a:t>
            </a:r>
            <a:r>
              <a:rPr lang="it-IT" sz="1800" dirty="0"/>
              <a:t>unt microorganisme mult mai mari ca dimensiuni</a:t>
            </a:r>
            <a:endParaRPr lang="ro-RO" sz="1800" dirty="0"/>
          </a:p>
          <a:p>
            <a:r>
              <a:rPr lang="ro-RO" sz="1800" dirty="0"/>
              <a:t>- </a:t>
            </a:r>
            <a:r>
              <a:rPr lang="it-IT" sz="1800" dirty="0"/>
              <a:t> putere de adaptare si rezistenta mare. </a:t>
            </a:r>
            <a:endParaRPr lang="ro-RO" sz="1800" dirty="0"/>
          </a:p>
          <a:p>
            <a:r>
              <a:rPr lang="ro-RO" sz="1800" dirty="0"/>
              <a:t>- </a:t>
            </a:r>
            <a:r>
              <a:rPr lang="it-IT" sz="1800" dirty="0"/>
              <a:t>pot ramane in stare de spori(capsulati) timp de pana la 3 ani si supravietuiesc</a:t>
            </a:r>
            <a:r>
              <a:rPr lang="it-IT" dirty="0"/>
              <a:t>.</a:t>
            </a:r>
            <a:endParaRPr lang="ro-RO" dirty="0"/>
          </a:p>
        </p:txBody>
      </p:sp>
    </p:spTree>
    <p:extLst>
      <p:ext uri="{BB962C8B-B14F-4D97-AF65-F5344CB8AC3E}">
        <p14:creationId xmlns:p14="http://schemas.microsoft.com/office/powerpoint/2010/main" val="2706473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2CBACD-8FF6-4360-8530-AC55AC83367E}"/>
              </a:ext>
            </a:extLst>
          </p:cNvPr>
          <p:cNvSpPr txBox="1"/>
          <p:nvPr/>
        </p:nvSpPr>
        <p:spPr>
          <a:xfrm>
            <a:off x="175643" y="1155405"/>
            <a:ext cx="5743148" cy="4708981"/>
          </a:xfrm>
          <a:prstGeom prst="rect">
            <a:avLst/>
          </a:prstGeom>
          <a:noFill/>
        </p:spPr>
        <p:txBody>
          <a:bodyPr wrap="square">
            <a:spAutoFit/>
          </a:bodyPr>
          <a:lstStyle/>
          <a:p>
            <a:pPr algn="ctr"/>
            <a:r>
              <a:rPr lang="ro-RO" sz="2800" b="1" dirty="0"/>
              <a:t>Factorii ce influenteaza problemele unghiilor</a:t>
            </a:r>
          </a:p>
          <a:p>
            <a:pPr algn="ctr"/>
            <a:endParaRPr lang="ro-RO" sz="2800" b="1" dirty="0"/>
          </a:p>
          <a:p>
            <a:pPr algn="ctr"/>
            <a:endParaRPr lang="ro-RO" sz="2800" b="1" dirty="0"/>
          </a:p>
          <a:p>
            <a:pPr algn="ctr"/>
            <a:endParaRPr lang="ro-RO" sz="2800" b="1" dirty="0"/>
          </a:p>
          <a:p>
            <a:r>
              <a:rPr lang="ro-RO" sz="2800" b="1" dirty="0"/>
              <a:t>        </a:t>
            </a:r>
            <a:r>
              <a:rPr lang="ro-RO" sz="2400" b="1" dirty="0"/>
              <a:t>1.Cauze interne</a:t>
            </a:r>
          </a:p>
          <a:p>
            <a:r>
              <a:rPr lang="ro-RO" sz="2400" b="1" dirty="0"/>
              <a:t> </a:t>
            </a:r>
            <a:r>
              <a:rPr lang="ro-RO" sz="2400" dirty="0"/>
              <a:t>– datorate unor dezechilibre in organism. </a:t>
            </a:r>
          </a:p>
          <a:p>
            <a:endParaRPr lang="ro-RO" sz="2400" dirty="0"/>
          </a:p>
          <a:p>
            <a:endParaRPr lang="ro-RO" sz="2400" dirty="0"/>
          </a:p>
          <a:p>
            <a:endParaRPr lang="ro-RO" dirty="0"/>
          </a:p>
          <a:p>
            <a:endParaRPr lang="ro-RO" dirty="0"/>
          </a:p>
        </p:txBody>
      </p:sp>
      <p:pic>
        <p:nvPicPr>
          <p:cNvPr id="2" name="Picture 1">
            <a:extLst>
              <a:ext uri="{FF2B5EF4-FFF2-40B4-BE49-F238E27FC236}">
                <a16:creationId xmlns:a16="http://schemas.microsoft.com/office/drawing/2014/main" id="{5069B663-0DD8-4163-80F0-2F40A3C691A0}"/>
              </a:ext>
            </a:extLst>
          </p:cNvPr>
          <p:cNvPicPr>
            <a:picLocks noChangeAspect="1"/>
          </p:cNvPicPr>
          <p:nvPr/>
        </p:nvPicPr>
        <p:blipFill>
          <a:blip r:embed="rId2"/>
          <a:stretch>
            <a:fillRect/>
          </a:stretch>
        </p:blipFill>
        <p:spPr>
          <a:xfrm>
            <a:off x="6193134" y="956929"/>
            <a:ext cx="2759480" cy="1628545"/>
          </a:xfrm>
          <a:prstGeom prst="rect">
            <a:avLst/>
          </a:prstGeom>
        </p:spPr>
      </p:pic>
      <p:pic>
        <p:nvPicPr>
          <p:cNvPr id="4" name="Picture 3">
            <a:extLst>
              <a:ext uri="{FF2B5EF4-FFF2-40B4-BE49-F238E27FC236}">
                <a16:creationId xmlns:a16="http://schemas.microsoft.com/office/drawing/2014/main" id="{CA92591D-3545-41E3-892A-15D1DB605053}"/>
              </a:ext>
            </a:extLst>
          </p:cNvPr>
          <p:cNvPicPr>
            <a:picLocks noChangeAspect="1"/>
          </p:cNvPicPr>
          <p:nvPr/>
        </p:nvPicPr>
        <p:blipFill>
          <a:blip r:embed="rId3"/>
          <a:stretch>
            <a:fillRect/>
          </a:stretch>
        </p:blipFill>
        <p:spPr>
          <a:xfrm>
            <a:off x="9354943" y="1446549"/>
            <a:ext cx="2505673" cy="1914310"/>
          </a:xfrm>
          <a:prstGeom prst="rect">
            <a:avLst/>
          </a:prstGeom>
        </p:spPr>
      </p:pic>
      <p:pic>
        <p:nvPicPr>
          <p:cNvPr id="5" name="Picture 4">
            <a:extLst>
              <a:ext uri="{FF2B5EF4-FFF2-40B4-BE49-F238E27FC236}">
                <a16:creationId xmlns:a16="http://schemas.microsoft.com/office/drawing/2014/main" id="{C475405D-3DD7-43BC-B59E-87E145123B00}"/>
              </a:ext>
            </a:extLst>
          </p:cNvPr>
          <p:cNvPicPr>
            <a:picLocks noChangeAspect="1"/>
          </p:cNvPicPr>
          <p:nvPr/>
        </p:nvPicPr>
        <p:blipFill>
          <a:blip r:embed="rId4"/>
          <a:stretch>
            <a:fillRect/>
          </a:stretch>
        </p:blipFill>
        <p:spPr>
          <a:xfrm>
            <a:off x="6193134" y="3162384"/>
            <a:ext cx="2475191" cy="1847248"/>
          </a:xfrm>
          <a:prstGeom prst="rect">
            <a:avLst/>
          </a:prstGeom>
        </p:spPr>
      </p:pic>
      <p:pic>
        <p:nvPicPr>
          <p:cNvPr id="6" name="Picture 5">
            <a:extLst>
              <a:ext uri="{FF2B5EF4-FFF2-40B4-BE49-F238E27FC236}">
                <a16:creationId xmlns:a16="http://schemas.microsoft.com/office/drawing/2014/main" id="{F3341860-0A49-4A16-A29C-87931B9316D6}"/>
              </a:ext>
            </a:extLst>
          </p:cNvPr>
          <p:cNvPicPr>
            <a:picLocks noChangeAspect="1"/>
          </p:cNvPicPr>
          <p:nvPr/>
        </p:nvPicPr>
        <p:blipFill>
          <a:blip r:embed="rId5"/>
          <a:stretch>
            <a:fillRect/>
          </a:stretch>
        </p:blipFill>
        <p:spPr>
          <a:xfrm>
            <a:off x="9086696" y="4011678"/>
            <a:ext cx="2773920" cy="1810669"/>
          </a:xfrm>
          <a:prstGeom prst="rect">
            <a:avLst/>
          </a:prstGeom>
        </p:spPr>
      </p:pic>
    </p:spTree>
    <p:extLst>
      <p:ext uri="{BB962C8B-B14F-4D97-AF65-F5344CB8AC3E}">
        <p14:creationId xmlns:p14="http://schemas.microsoft.com/office/powerpoint/2010/main" val="3370400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A8C595-D4D6-4394-9A18-BE1A4017644B}"/>
              </a:ext>
            </a:extLst>
          </p:cNvPr>
          <p:cNvSpPr txBox="1"/>
          <p:nvPr/>
        </p:nvSpPr>
        <p:spPr>
          <a:xfrm>
            <a:off x="864781" y="1215851"/>
            <a:ext cx="4607442" cy="1938992"/>
          </a:xfrm>
          <a:prstGeom prst="rect">
            <a:avLst/>
          </a:prstGeom>
          <a:noFill/>
        </p:spPr>
        <p:txBody>
          <a:bodyPr wrap="square">
            <a:spAutoFit/>
          </a:bodyPr>
          <a:lstStyle/>
          <a:p>
            <a:r>
              <a:rPr lang="ro-RO" dirty="0"/>
              <a:t>                 </a:t>
            </a:r>
            <a:r>
              <a:rPr lang="ro-RO" sz="2400" b="1" dirty="0"/>
              <a:t>2.Cauze psihologice</a:t>
            </a:r>
          </a:p>
          <a:p>
            <a:endParaRPr lang="ro-RO" sz="2400" b="1" dirty="0"/>
          </a:p>
          <a:p>
            <a:r>
              <a:rPr lang="ro-RO" sz="2400" b="1" dirty="0"/>
              <a:t> </a:t>
            </a:r>
            <a:r>
              <a:rPr lang="ro-RO" sz="2400" dirty="0"/>
              <a:t>– datorate un stres puternic, ce poate lasa urme la nivelul unghiilor. </a:t>
            </a:r>
          </a:p>
        </p:txBody>
      </p:sp>
      <p:pic>
        <p:nvPicPr>
          <p:cNvPr id="5" name="Picture 4">
            <a:extLst>
              <a:ext uri="{FF2B5EF4-FFF2-40B4-BE49-F238E27FC236}">
                <a16:creationId xmlns:a16="http://schemas.microsoft.com/office/drawing/2014/main" id="{9A6541D5-4C42-4525-9C09-4FD7327AF45E}"/>
              </a:ext>
            </a:extLst>
          </p:cNvPr>
          <p:cNvPicPr>
            <a:picLocks noChangeAspect="1"/>
          </p:cNvPicPr>
          <p:nvPr/>
        </p:nvPicPr>
        <p:blipFill>
          <a:blip r:embed="rId2"/>
          <a:stretch>
            <a:fillRect/>
          </a:stretch>
        </p:blipFill>
        <p:spPr>
          <a:xfrm>
            <a:off x="6127356" y="1154738"/>
            <a:ext cx="2441974" cy="1919235"/>
          </a:xfrm>
          <a:prstGeom prst="rect">
            <a:avLst/>
          </a:prstGeom>
        </p:spPr>
      </p:pic>
      <p:pic>
        <p:nvPicPr>
          <p:cNvPr id="6" name="Picture 5">
            <a:extLst>
              <a:ext uri="{FF2B5EF4-FFF2-40B4-BE49-F238E27FC236}">
                <a16:creationId xmlns:a16="http://schemas.microsoft.com/office/drawing/2014/main" id="{28CED7C1-9A52-4C2A-9961-8E21ED975CDC}"/>
              </a:ext>
            </a:extLst>
          </p:cNvPr>
          <p:cNvPicPr>
            <a:picLocks noChangeAspect="1"/>
          </p:cNvPicPr>
          <p:nvPr/>
        </p:nvPicPr>
        <p:blipFill>
          <a:blip r:embed="rId3"/>
          <a:stretch>
            <a:fillRect/>
          </a:stretch>
        </p:blipFill>
        <p:spPr>
          <a:xfrm>
            <a:off x="6127356" y="3896405"/>
            <a:ext cx="1918603" cy="2603893"/>
          </a:xfrm>
          <a:prstGeom prst="rect">
            <a:avLst/>
          </a:prstGeom>
        </p:spPr>
      </p:pic>
      <p:pic>
        <p:nvPicPr>
          <p:cNvPr id="7" name="Picture 6">
            <a:extLst>
              <a:ext uri="{FF2B5EF4-FFF2-40B4-BE49-F238E27FC236}">
                <a16:creationId xmlns:a16="http://schemas.microsoft.com/office/drawing/2014/main" id="{538A5199-2095-4F19-BFA6-2F151120B72B}"/>
              </a:ext>
            </a:extLst>
          </p:cNvPr>
          <p:cNvPicPr>
            <a:picLocks noChangeAspect="1"/>
          </p:cNvPicPr>
          <p:nvPr/>
        </p:nvPicPr>
        <p:blipFill>
          <a:blip r:embed="rId4"/>
          <a:stretch>
            <a:fillRect/>
          </a:stretch>
        </p:blipFill>
        <p:spPr>
          <a:xfrm>
            <a:off x="8732885" y="3429000"/>
            <a:ext cx="2441974" cy="2935539"/>
          </a:xfrm>
          <a:prstGeom prst="rect">
            <a:avLst/>
          </a:prstGeom>
        </p:spPr>
      </p:pic>
      <p:pic>
        <p:nvPicPr>
          <p:cNvPr id="8" name="Picture 7">
            <a:extLst>
              <a:ext uri="{FF2B5EF4-FFF2-40B4-BE49-F238E27FC236}">
                <a16:creationId xmlns:a16="http://schemas.microsoft.com/office/drawing/2014/main" id="{90EEFF44-1EAB-4DD0-AF6E-509ADF30D266}"/>
              </a:ext>
            </a:extLst>
          </p:cNvPr>
          <p:cNvPicPr>
            <a:picLocks noChangeAspect="1"/>
          </p:cNvPicPr>
          <p:nvPr/>
        </p:nvPicPr>
        <p:blipFill>
          <a:blip r:embed="rId5"/>
          <a:stretch>
            <a:fillRect/>
          </a:stretch>
        </p:blipFill>
        <p:spPr>
          <a:xfrm>
            <a:off x="1913861" y="4396659"/>
            <a:ext cx="2859272" cy="1603387"/>
          </a:xfrm>
          <a:prstGeom prst="rect">
            <a:avLst/>
          </a:prstGeom>
        </p:spPr>
      </p:pic>
      <p:pic>
        <p:nvPicPr>
          <p:cNvPr id="9" name="Picture 8">
            <a:extLst>
              <a:ext uri="{FF2B5EF4-FFF2-40B4-BE49-F238E27FC236}">
                <a16:creationId xmlns:a16="http://schemas.microsoft.com/office/drawing/2014/main" id="{4ECBFA9E-D4CE-4975-9C38-EEB07824D72D}"/>
              </a:ext>
            </a:extLst>
          </p:cNvPr>
          <p:cNvPicPr>
            <a:picLocks noChangeAspect="1"/>
          </p:cNvPicPr>
          <p:nvPr/>
        </p:nvPicPr>
        <p:blipFill>
          <a:blip r:embed="rId6"/>
          <a:stretch>
            <a:fillRect/>
          </a:stretch>
        </p:blipFill>
        <p:spPr>
          <a:xfrm>
            <a:off x="8955272" y="1154738"/>
            <a:ext cx="3060457" cy="1493649"/>
          </a:xfrm>
          <a:prstGeom prst="rect">
            <a:avLst/>
          </a:prstGeom>
        </p:spPr>
      </p:pic>
    </p:spTree>
    <p:extLst>
      <p:ext uri="{BB962C8B-B14F-4D97-AF65-F5344CB8AC3E}">
        <p14:creationId xmlns:p14="http://schemas.microsoft.com/office/powerpoint/2010/main" val="1416873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9806C5-762F-48EA-8C71-8771FCF8D119}"/>
              </a:ext>
            </a:extLst>
          </p:cNvPr>
          <p:cNvSpPr txBox="1"/>
          <p:nvPr/>
        </p:nvSpPr>
        <p:spPr>
          <a:xfrm>
            <a:off x="231112" y="994786"/>
            <a:ext cx="5694767" cy="2923877"/>
          </a:xfrm>
          <a:prstGeom prst="rect">
            <a:avLst/>
          </a:prstGeom>
          <a:noFill/>
        </p:spPr>
        <p:txBody>
          <a:bodyPr wrap="square">
            <a:spAutoFit/>
          </a:bodyPr>
          <a:lstStyle/>
          <a:p>
            <a:r>
              <a:rPr lang="ro-RO" b="1" dirty="0"/>
              <a:t>                             </a:t>
            </a:r>
            <a:r>
              <a:rPr lang="ro-RO" sz="2400" b="1" dirty="0"/>
              <a:t>3.Cauze fizice</a:t>
            </a:r>
          </a:p>
          <a:p>
            <a:endParaRPr lang="ro-RO" sz="2400" b="1" dirty="0"/>
          </a:p>
          <a:p>
            <a:endParaRPr lang="ro-RO" sz="2400" b="1" dirty="0"/>
          </a:p>
          <a:p>
            <a:r>
              <a:rPr lang="ro-RO" sz="2400" b="1" dirty="0"/>
              <a:t> </a:t>
            </a:r>
            <a:r>
              <a:rPr lang="ro-RO" sz="2400" dirty="0"/>
              <a:t>– </a:t>
            </a:r>
            <a:r>
              <a:rPr lang="ro-RO" sz="2800" dirty="0"/>
              <a:t>datorate unor lovituri, socuri sau presiuni de lunga durata, agresiunii intrumentelor de manichiura</a:t>
            </a:r>
            <a:r>
              <a:rPr lang="ro-RO" sz="2400" dirty="0"/>
              <a:t>.   </a:t>
            </a:r>
          </a:p>
        </p:txBody>
      </p:sp>
      <p:pic>
        <p:nvPicPr>
          <p:cNvPr id="4" name="Picture 3">
            <a:extLst>
              <a:ext uri="{FF2B5EF4-FFF2-40B4-BE49-F238E27FC236}">
                <a16:creationId xmlns:a16="http://schemas.microsoft.com/office/drawing/2014/main" id="{9154C8C8-2B51-4E89-B65E-C6BA8CBA83AF}"/>
              </a:ext>
            </a:extLst>
          </p:cNvPr>
          <p:cNvPicPr>
            <a:picLocks noChangeAspect="1"/>
          </p:cNvPicPr>
          <p:nvPr/>
        </p:nvPicPr>
        <p:blipFill>
          <a:blip/>
          <a:stretch>
            <a:fillRect/>
          </a:stretch>
        </p:blipFill>
        <p:spPr>
          <a:xfrm>
            <a:off x="6039224" y="994786"/>
            <a:ext cx="2423045" cy="2429377"/>
          </a:xfrm>
          <a:prstGeom prst="rect">
            <a:avLst/>
          </a:prstGeom>
        </p:spPr>
      </p:pic>
      <p:pic>
        <p:nvPicPr>
          <p:cNvPr id="5" name="Picture 4">
            <a:extLst>
              <a:ext uri="{FF2B5EF4-FFF2-40B4-BE49-F238E27FC236}">
                <a16:creationId xmlns:a16="http://schemas.microsoft.com/office/drawing/2014/main" id="{B17478FE-45B1-4A7C-A7EC-FAB6907C5D66}"/>
              </a:ext>
            </a:extLst>
          </p:cNvPr>
          <p:cNvPicPr>
            <a:picLocks noChangeAspect="1"/>
          </p:cNvPicPr>
          <p:nvPr/>
        </p:nvPicPr>
        <p:blipFill>
          <a:blip/>
          <a:stretch>
            <a:fillRect/>
          </a:stretch>
        </p:blipFill>
        <p:spPr>
          <a:xfrm>
            <a:off x="9076148" y="1388472"/>
            <a:ext cx="2752344" cy="1946958"/>
          </a:xfrm>
          <a:prstGeom prst="rect">
            <a:avLst/>
          </a:prstGeom>
        </p:spPr>
      </p:pic>
      <p:pic>
        <p:nvPicPr>
          <p:cNvPr id="6" name="Picture 5">
            <a:extLst>
              <a:ext uri="{FF2B5EF4-FFF2-40B4-BE49-F238E27FC236}">
                <a16:creationId xmlns:a16="http://schemas.microsoft.com/office/drawing/2014/main" id="{4FB862A1-DFAC-476E-90C0-92B71A8AFD26}"/>
              </a:ext>
            </a:extLst>
          </p:cNvPr>
          <p:cNvPicPr>
            <a:picLocks noChangeAspect="1"/>
          </p:cNvPicPr>
          <p:nvPr/>
        </p:nvPicPr>
        <p:blipFill>
          <a:blip/>
          <a:stretch>
            <a:fillRect/>
          </a:stretch>
        </p:blipFill>
        <p:spPr>
          <a:xfrm>
            <a:off x="3521830" y="4271607"/>
            <a:ext cx="1778557" cy="2030144"/>
          </a:xfrm>
          <a:prstGeom prst="rect">
            <a:avLst/>
          </a:prstGeom>
        </p:spPr>
      </p:pic>
      <p:pic>
        <p:nvPicPr>
          <p:cNvPr id="7" name="Picture 6">
            <a:extLst>
              <a:ext uri="{FF2B5EF4-FFF2-40B4-BE49-F238E27FC236}">
                <a16:creationId xmlns:a16="http://schemas.microsoft.com/office/drawing/2014/main" id="{6F7E399B-024B-427B-86AF-6D0648EBBBE7}"/>
              </a:ext>
            </a:extLst>
          </p:cNvPr>
          <p:cNvPicPr>
            <a:picLocks noChangeAspect="1"/>
          </p:cNvPicPr>
          <p:nvPr/>
        </p:nvPicPr>
        <p:blipFill>
          <a:blip/>
          <a:stretch>
            <a:fillRect/>
          </a:stretch>
        </p:blipFill>
        <p:spPr>
          <a:xfrm>
            <a:off x="6891615" y="4035848"/>
            <a:ext cx="3560705" cy="2265903"/>
          </a:xfrm>
          <a:prstGeom prst="rect">
            <a:avLst/>
          </a:prstGeom>
        </p:spPr>
      </p:pic>
      <p:pic>
        <p:nvPicPr>
          <p:cNvPr id="2" name="Picture 1">
            <a:extLst>
              <a:ext uri="{FF2B5EF4-FFF2-40B4-BE49-F238E27FC236}">
                <a16:creationId xmlns:a16="http://schemas.microsoft.com/office/drawing/2014/main" id="{DA40E755-B28C-487D-AC3C-3BB0F71AB63C}"/>
              </a:ext>
            </a:extLst>
          </p:cNvPr>
          <p:cNvPicPr>
            <a:picLocks noChangeAspect="1"/>
          </p:cNvPicPr>
          <p:nvPr/>
        </p:nvPicPr>
        <p:blipFill>
          <a:blip r:embed="rId2"/>
          <a:stretch>
            <a:fillRect/>
          </a:stretch>
        </p:blipFill>
        <p:spPr>
          <a:xfrm>
            <a:off x="6039223" y="994786"/>
            <a:ext cx="2423045" cy="2429377"/>
          </a:xfrm>
          <a:prstGeom prst="rect">
            <a:avLst/>
          </a:prstGeom>
        </p:spPr>
      </p:pic>
      <p:pic>
        <p:nvPicPr>
          <p:cNvPr id="11" name="Picture 10">
            <a:extLst>
              <a:ext uri="{FF2B5EF4-FFF2-40B4-BE49-F238E27FC236}">
                <a16:creationId xmlns:a16="http://schemas.microsoft.com/office/drawing/2014/main" id="{F189F8C3-3082-4DFC-AFE6-AAED52903704}"/>
              </a:ext>
            </a:extLst>
          </p:cNvPr>
          <p:cNvPicPr>
            <a:picLocks noChangeAspect="1"/>
          </p:cNvPicPr>
          <p:nvPr/>
        </p:nvPicPr>
        <p:blipFill>
          <a:blip r:embed="rId3"/>
          <a:stretch>
            <a:fillRect/>
          </a:stretch>
        </p:blipFill>
        <p:spPr>
          <a:xfrm>
            <a:off x="9076147" y="1388472"/>
            <a:ext cx="2752344" cy="1946958"/>
          </a:xfrm>
          <a:prstGeom prst="rect">
            <a:avLst/>
          </a:prstGeom>
        </p:spPr>
      </p:pic>
      <p:pic>
        <p:nvPicPr>
          <p:cNvPr id="13" name="Picture 12">
            <a:extLst>
              <a:ext uri="{FF2B5EF4-FFF2-40B4-BE49-F238E27FC236}">
                <a16:creationId xmlns:a16="http://schemas.microsoft.com/office/drawing/2014/main" id="{2A2823E8-36AF-4208-96BE-18BAFA139A7C}"/>
              </a:ext>
            </a:extLst>
          </p:cNvPr>
          <p:cNvPicPr>
            <a:picLocks noChangeAspect="1"/>
          </p:cNvPicPr>
          <p:nvPr/>
        </p:nvPicPr>
        <p:blipFill>
          <a:blip r:embed="rId4"/>
          <a:stretch>
            <a:fillRect/>
          </a:stretch>
        </p:blipFill>
        <p:spPr>
          <a:xfrm>
            <a:off x="3521830" y="4257152"/>
            <a:ext cx="1778557" cy="2030144"/>
          </a:xfrm>
          <a:prstGeom prst="rect">
            <a:avLst/>
          </a:prstGeom>
        </p:spPr>
      </p:pic>
      <p:pic>
        <p:nvPicPr>
          <p:cNvPr id="15" name="Picture 14">
            <a:extLst>
              <a:ext uri="{FF2B5EF4-FFF2-40B4-BE49-F238E27FC236}">
                <a16:creationId xmlns:a16="http://schemas.microsoft.com/office/drawing/2014/main" id="{BD49EECF-3C30-407C-95F8-4357F841CA06}"/>
              </a:ext>
            </a:extLst>
          </p:cNvPr>
          <p:cNvPicPr>
            <a:picLocks noChangeAspect="1"/>
          </p:cNvPicPr>
          <p:nvPr/>
        </p:nvPicPr>
        <p:blipFill>
          <a:blip r:embed="rId5"/>
          <a:stretch>
            <a:fillRect/>
          </a:stretch>
        </p:blipFill>
        <p:spPr>
          <a:xfrm>
            <a:off x="6891614" y="4014053"/>
            <a:ext cx="3560705" cy="2265903"/>
          </a:xfrm>
          <a:prstGeom prst="rect">
            <a:avLst/>
          </a:prstGeom>
        </p:spPr>
      </p:pic>
    </p:spTree>
    <p:extLst>
      <p:ext uri="{BB962C8B-B14F-4D97-AF65-F5344CB8AC3E}">
        <p14:creationId xmlns:p14="http://schemas.microsoft.com/office/powerpoint/2010/main" val="83741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036018-046E-4E9B-ABF0-710A25C28844}"/>
              </a:ext>
            </a:extLst>
          </p:cNvPr>
          <p:cNvSpPr txBox="1"/>
          <p:nvPr/>
        </p:nvSpPr>
        <p:spPr>
          <a:xfrm>
            <a:off x="673395" y="1658678"/>
            <a:ext cx="5422605" cy="3354765"/>
          </a:xfrm>
          <a:prstGeom prst="rect">
            <a:avLst/>
          </a:prstGeom>
          <a:noFill/>
        </p:spPr>
        <p:txBody>
          <a:bodyPr wrap="square">
            <a:spAutoFit/>
          </a:bodyPr>
          <a:lstStyle/>
          <a:p>
            <a:r>
              <a:rPr lang="ro-RO" sz="2400" dirty="0"/>
              <a:t>              </a:t>
            </a:r>
            <a:r>
              <a:rPr lang="ro-RO" sz="2400" b="1" dirty="0"/>
              <a:t>4. Cauze chimice </a:t>
            </a:r>
          </a:p>
          <a:p>
            <a:endParaRPr lang="ro-RO" sz="2400" b="1" dirty="0"/>
          </a:p>
          <a:p>
            <a:endParaRPr lang="ro-RO" sz="2400" b="1" dirty="0"/>
          </a:p>
          <a:p>
            <a:r>
              <a:rPr lang="ro-RO" sz="2400" dirty="0"/>
              <a:t>– </a:t>
            </a:r>
            <a:r>
              <a:rPr lang="ro-RO" sz="2800" dirty="0"/>
              <a:t>datorate actiunii unor substante chimice agresive sau arsuri chimice provocate de baze cu aciditate ridicata.</a:t>
            </a:r>
          </a:p>
          <a:p>
            <a:r>
              <a:rPr lang="ro-RO" sz="2800" dirty="0"/>
              <a:t>  </a:t>
            </a:r>
          </a:p>
        </p:txBody>
      </p:sp>
      <p:pic>
        <p:nvPicPr>
          <p:cNvPr id="4" name="Picture 3">
            <a:extLst>
              <a:ext uri="{FF2B5EF4-FFF2-40B4-BE49-F238E27FC236}">
                <a16:creationId xmlns:a16="http://schemas.microsoft.com/office/drawing/2014/main" id="{E4993C98-867C-4E0D-B387-C66168FE0B2C}"/>
              </a:ext>
            </a:extLst>
          </p:cNvPr>
          <p:cNvPicPr>
            <a:picLocks noChangeAspect="1"/>
          </p:cNvPicPr>
          <p:nvPr/>
        </p:nvPicPr>
        <p:blipFill>
          <a:blip/>
          <a:stretch>
            <a:fillRect/>
          </a:stretch>
        </p:blipFill>
        <p:spPr>
          <a:xfrm>
            <a:off x="6675904" y="1532721"/>
            <a:ext cx="4397753" cy="4506339"/>
          </a:xfrm>
          <a:prstGeom prst="rect">
            <a:avLst/>
          </a:prstGeom>
        </p:spPr>
      </p:pic>
      <p:pic>
        <p:nvPicPr>
          <p:cNvPr id="2" name="Picture 1">
            <a:extLst>
              <a:ext uri="{FF2B5EF4-FFF2-40B4-BE49-F238E27FC236}">
                <a16:creationId xmlns:a16="http://schemas.microsoft.com/office/drawing/2014/main" id="{F0B4CF56-FC1A-48D1-8F91-EF333745205A}"/>
              </a:ext>
            </a:extLst>
          </p:cNvPr>
          <p:cNvPicPr>
            <a:picLocks noChangeAspect="1"/>
          </p:cNvPicPr>
          <p:nvPr/>
        </p:nvPicPr>
        <p:blipFill>
          <a:blip r:embed="rId2"/>
          <a:stretch>
            <a:fillRect/>
          </a:stretch>
        </p:blipFill>
        <p:spPr>
          <a:xfrm>
            <a:off x="6675904" y="1532720"/>
            <a:ext cx="4397753" cy="4506339"/>
          </a:xfrm>
          <a:prstGeom prst="rect">
            <a:avLst/>
          </a:prstGeom>
        </p:spPr>
      </p:pic>
    </p:spTree>
    <p:extLst>
      <p:ext uri="{BB962C8B-B14F-4D97-AF65-F5344CB8AC3E}">
        <p14:creationId xmlns:p14="http://schemas.microsoft.com/office/powerpoint/2010/main" val="4209010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0598EA-765F-4C7F-9E18-7BB379FF3731}"/>
              </a:ext>
            </a:extLst>
          </p:cNvPr>
          <p:cNvSpPr txBox="1"/>
          <p:nvPr/>
        </p:nvSpPr>
        <p:spPr>
          <a:xfrm>
            <a:off x="581246" y="1403498"/>
            <a:ext cx="5592725" cy="3046988"/>
          </a:xfrm>
          <a:prstGeom prst="rect">
            <a:avLst/>
          </a:prstGeom>
          <a:noFill/>
        </p:spPr>
        <p:txBody>
          <a:bodyPr wrap="square">
            <a:spAutoFit/>
          </a:bodyPr>
          <a:lstStyle/>
          <a:p>
            <a:r>
              <a:rPr lang="ro-RO" sz="3200" b="1" dirty="0"/>
              <a:t>             5.Cauze infectioase </a:t>
            </a:r>
          </a:p>
          <a:p>
            <a:endParaRPr lang="ro-RO" sz="2400" b="1" dirty="0"/>
          </a:p>
          <a:p>
            <a:endParaRPr lang="ro-RO" sz="2400" b="1" dirty="0"/>
          </a:p>
          <a:p>
            <a:pPr marL="342900" indent="-342900">
              <a:buFontTx/>
              <a:buChar char="-"/>
            </a:pPr>
            <a:r>
              <a:rPr lang="ro-RO" sz="2800" dirty="0"/>
              <a:t>datorate unor bacterii, virusi, ciuperci. </a:t>
            </a:r>
          </a:p>
          <a:p>
            <a:r>
              <a:rPr lang="ro-RO" sz="2800" dirty="0"/>
              <a:t>    </a:t>
            </a:r>
          </a:p>
          <a:p>
            <a:r>
              <a:rPr lang="ro-RO" sz="2800" dirty="0"/>
              <a:t>- aceste boli sunt transmisibile!       </a:t>
            </a:r>
          </a:p>
        </p:txBody>
      </p:sp>
      <p:pic>
        <p:nvPicPr>
          <p:cNvPr id="4" name="Picture 3">
            <a:extLst>
              <a:ext uri="{FF2B5EF4-FFF2-40B4-BE49-F238E27FC236}">
                <a16:creationId xmlns:a16="http://schemas.microsoft.com/office/drawing/2014/main" id="{B41F1467-FDFF-4D1A-8071-A9D4EB34DBDC}"/>
              </a:ext>
            </a:extLst>
          </p:cNvPr>
          <p:cNvPicPr>
            <a:picLocks noChangeAspect="1"/>
          </p:cNvPicPr>
          <p:nvPr/>
        </p:nvPicPr>
        <p:blipFill>
          <a:blip/>
          <a:stretch>
            <a:fillRect/>
          </a:stretch>
        </p:blipFill>
        <p:spPr>
          <a:xfrm>
            <a:off x="6450991" y="3308419"/>
            <a:ext cx="2266790" cy="3383573"/>
          </a:xfrm>
          <a:prstGeom prst="rect">
            <a:avLst/>
          </a:prstGeom>
        </p:spPr>
      </p:pic>
      <p:pic>
        <p:nvPicPr>
          <p:cNvPr id="5" name="Picture 4">
            <a:extLst>
              <a:ext uri="{FF2B5EF4-FFF2-40B4-BE49-F238E27FC236}">
                <a16:creationId xmlns:a16="http://schemas.microsoft.com/office/drawing/2014/main" id="{B6940F28-5FAE-49A6-8F3D-9052BD649C70}"/>
              </a:ext>
            </a:extLst>
          </p:cNvPr>
          <p:cNvPicPr>
            <a:picLocks noChangeAspect="1"/>
          </p:cNvPicPr>
          <p:nvPr/>
        </p:nvPicPr>
        <p:blipFill rotWithShape="1">
          <a:blip/>
          <a:srcRect/>
          <a:stretch/>
        </p:blipFill>
        <p:spPr>
          <a:xfrm>
            <a:off x="9190347" y="3308418"/>
            <a:ext cx="2266789" cy="3383574"/>
          </a:xfrm>
          <a:prstGeom prst="rect">
            <a:avLst/>
          </a:prstGeom>
        </p:spPr>
      </p:pic>
      <p:pic>
        <p:nvPicPr>
          <p:cNvPr id="6" name="Picture 5">
            <a:extLst>
              <a:ext uri="{FF2B5EF4-FFF2-40B4-BE49-F238E27FC236}">
                <a16:creationId xmlns:a16="http://schemas.microsoft.com/office/drawing/2014/main" id="{CEA353F9-C870-4E75-B5BF-BD6D75813EC2}"/>
              </a:ext>
            </a:extLst>
          </p:cNvPr>
          <p:cNvPicPr>
            <a:picLocks noChangeAspect="1"/>
          </p:cNvPicPr>
          <p:nvPr/>
        </p:nvPicPr>
        <p:blipFill>
          <a:blip r:embed="rId2"/>
          <a:stretch>
            <a:fillRect/>
          </a:stretch>
        </p:blipFill>
        <p:spPr>
          <a:xfrm>
            <a:off x="6964738" y="452174"/>
            <a:ext cx="3465193" cy="2592477"/>
          </a:xfrm>
          <a:prstGeom prst="rect">
            <a:avLst/>
          </a:prstGeom>
        </p:spPr>
      </p:pic>
      <p:pic>
        <p:nvPicPr>
          <p:cNvPr id="2" name="Picture 1">
            <a:extLst>
              <a:ext uri="{FF2B5EF4-FFF2-40B4-BE49-F238E27FC236}">
                <a16:creationId xmlns:a16="http://schemas.microsoft.com/office/drawing/2014/main" id="{5137D58C-0B58-44DF-A243-C1EBEB3E32C5}"/>
              </a:ext>
            </a:extLst>
          </p:cNvPr>
          <p:cNvPicPr>
            <a:picLocks noChangeAspect="1"/>
          </p:cNvPicPr>
          <p:nvPr/>
        </p:nvPicPr>
        <p:blipFill>
          <a:blip r:embed="rId3"/>
          <a:stretch>
            <a:fillRect/>
          </a:stretch>
        </p:blipFill>
        <p:spPr>
          <a:xfrm>
            <a:off x="6430544" y="3292024"/>
            <a:ext cx="2266790" cy="3383573"/>
          </a:xfrm>
          <a:prstGeom prst="rect">
            <a:avLst/>
          </a:prstGeom>
        </p:spPr>
      </p:pic>
      <p:pic>
        <p:nvPicPr>
          <p:cNvPr id="10" name="Picture 9">
            <a:extLst>
              <a:ext uri="{FF2B5EF4-FFF2-40B4-BE49-F238E27FC236}">
                <a16:creationId xmlns:a16="http://schemas.microsoft.com/office/drawing/2014/main" id="{A0816BB2-7C9B-4CCB-80D1-1AC1AE708F30}"/>
              </a:ext>
            </a:extLst>
          </p:cNvPr>
          <p:cNvPicPr>
            <a:picLocks noChangeAspect="1"/>
          </p:cNvPicPr>
          <p:nvPr/>
        </p:nvPicPr>
        <p:blipFill>
          <a:blip r:embed="rId4"/>
          <a:stretch>
            <a:fillRect/>
          </a:stretch>
        </p:blipFill>
        <p:spPr>
          <a:xfrm>
            <a:off x="9190347" y="3159976"/>
            <a:ext cx="2266789" cy="3532016"/>
          </a:xfrm>
          <a:prstGeom prst="rect">
            <a:avLst/>
          </a:prstGeom>
        </p:spPr>
      </p:pic>
    </p:spTree>
    <p:extLst>
      <p:ext uri="{BB962C8B-B14F-4D97-AF65-F5344CB8AC3E}">
        <p14:creationId xmlns:p14="http://schemas.microsoft.com/office/powerpoint/2010/main" val="3211405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CE88-D4B3-4983-B552-C5163974CB03}"/>
              </a:ext>
            </a:extLst>
          </p:cNvPr>
          <p:cNvSpPr>
            <a:spLocks noGrp="1"/>
          </p:cNvSpPr>
          <p:nvPr>
            <p:ph type="title"/>
          </p:nvPr>
        </p:nvSpPr>
        <p:spPr>
          <a:xfrm>
            <a:off x="716449" y="504470"/>
            <a:ext cx="9753077" cy="853430"/>
          </a:xfrm>
        </p:spPr>
        <p:txBody>
          <a:bodyPr/>
          <a:lstStyle/>
          <a:p>
            <a:r>
              <a:rPr lang="ro-RO" sz="3200" b="1" dirty="0"/>
              <a:t>Modificari de forma (configuratie) ale unghiilor </a:t>
            </a:r>
            <a:br>
              <a:rPr lang="ro-RO" dirty="0"/>
            </a:br>
            <a:r>
              <a:rPr lang="ro-RO" dirty="0"/>
              <a:t>  </a:t>
            </a:r>
            <a:br>
              <a:rPr lang="ro-RO" dirty="0"/>
            </a:br>
            <a:endParaRPr lang="ro-RO" dirty="0"/>
          </a:p>
        </p:txBody>
      </p:sp>
      <p:sp>
        <p:nvSpPr>
          <p:cNvPr id="3" name="Text Placeholder 2">
            <a:extLst>
              <a:ext uri="{FF2B5EF4-FFF2-40B4-BE49-F238E27FC236}">
                <a16:creationId xmlns:a16="http://schemas.microsoft.com/office/drawing/2014/main" id="{91CBB5CD-47D2-49B4-B71A-E2D1588A8CAB}"/>
              </a:ext>
            </a:extLst>
          </p:cNvPr>
          <p:cNvSpPr>
            <a:spLocks noGrp="1"/>
          </p:cNvSpPr>
          <p:nvPr>
            <p:ph type="body" idx="1"/>
          </p:nvPr>
        </p:nvSpPr>
        <p:spPr>
          <a:xfrm>
            <a:off x="1103313" y="1548818"/>
            <a:ext cx="4176594" cy="541239"/>
          </a:xfrm>
        </p:spPr>
        <p:txBody>
          <a:bodyPr/>
          <a:lstStyle/>
          <a:p>
            <a:r>
              <a:rPr lang="ro-RO" b="1" dirty="0">
                <a:solidFill>
                  <a:schemeClr val="tx1"/>
                </a:solidFill>
              </a:rPr>
              <a:t>Degete hipocratice</a:t>
            </a:r>
          </a:p>
        </p:txBody>
      </p:sp>
      <p:sp>
        <p:nvSpPr>
          <p:cNvPr id="4" name="Content Placeholder 3">
            <a:extLst>
              <a:ext uri="{FF2B5EF4-FFF2-40B4-BE49-F238E27FC236}">
                <a16:creationId xmlns:a16="http://schemas.microsoft.com/office/drawing/2014/main" id="{170DF32B-06C4-48AB-8284-6DADCF35898B}"/>
              </a:ext>
            </a:extLst>
          </p:cNvPr>
          <p:cNvSpPr>
            <a:spLocks noGrp="1"/>
          </p:cNvSpPr>
          <p:nvPr>
            <p:ph sz="half" idx="2"/>
          </p:nvPr>
        </p:nvSpPr>
        <p:spPr>
          <a:xfrm>
            <a:off x="248093" y="2181492"/>
            <a:ext cx="6831120" cy="4676508"/>
          </a:xfrm>
        </p:spPr>
        <p:txBody>
          <a:bodyPr>
            <a:normAutofit/>
          </a:bodyPr>
          <a:lstStyle/>
          <a:p>
            <a:endParaRPr lang="ro-RO" dirty="0"/>
          </a:p>
          <a:p>
            <a:pPr marL="0" indent="0">
              <a:buNone/>
            </a:pPr>
            <a:r>
              <a:rPr lang="ro-RO" sz="2400" b="1" dirty="0"/>
              <a:t>Unghia hipocratica</a:t>
            </a:r>
          </a:p>
          <a:p>
            <a:r>
              <a:rPr lang="ro-RO" dirty="0"/>
              <a:t> - </a:t>
            </a:r>
            <a:r>
              <a:rPr lang="ro-RO" sz="2000" dirty="0"/>
              <a:t>este o unghie patologica ce se intalneste in boli pulmonare, cardiopatiile congenitale , foarte rar in ciroza hepatica.</a:t>
            </a:r>
          </a:p>
          <a:p>
            <a:r>
              <a:rPr lang="ro-RO" sz="2000" dirty="0"/>
              <a:t>-  are o curbura si in sens longitudinal.</a:t>
            </a:r>
          </a:p>
          <a:p>
            <a:r>
              <a:rPr lang="ro-RO" sz="2000" dirty="0"/>
              <a:t>- disparitia unghiului normal de 160 grade. </a:t>
            </a:r>
          </a:p>
          <a:p>
            <a:r>
              <a:rPr lang="ro-RO" sz="2000" dirty="0"/>
              <a:t>- acesta devine de 180 grade</a:t>
            </a:r>
          </a:p>
          <a:p>
            <a:pPr marL="0" indent="0">
              <a:buNone/>
            </a:pPr>
            <a:r>
              <a:rPr lang="ro-RO" sz="2000" dirty="0"/>
              <a:t>Putem lucra si corecta pe aceste unghii</a:t>
            </a:r>
            <a:r>
              <a:rPr lang="ro-RO" dirty="0"/>
              <a:t>.</a:t>
            </a:r>
          </a:p>
          <a:p>
            <a:pPr marL="0" indent="0">
              <a:buNone/>
            </a:pPr>
            <a:endParaRPr lang="ro-RO" dirty="0"/>
          </a:p>
          <a:p>
            <a:endParaRPr lang="ro-RO" dirty="0"/>
          </a:p>
        </p:txBody>
      </p:sp>
      <p:sp>
        <p:nvSpPr>
          <p:cNvPr id="5" name="Text Placeholder 4">
            <a:extLst>
              <a:ext uri="{FF2B5EF4-FFF2-40B4-BE49-F238E27FC236}">
                <a16:creationId xmlns:a16="http://schemas.microsoft.com/office/drawing/2014/main" id="{577981B3-A297-4EDC-AB43-CD2487242A1D}"/>
              </a:ext>
            </a:extLst>
          </p:cNvPr>
          <p:cNvSpPr>
            <a:spLocks noGrp="1"/>
          </p:cNvSpPr>
          <p:nvPr>
            <p:ph type="body" sz="quarter" idx="3"/>
          </p:nvPr>
        </p:nvSpPr>
        <p:spPr>
          <a:xfrm>
            <a:off x="-116605" y="1503100"/>
            <a:ext cx="45719" cy="45719"/>
          </a:xfrm>
        </p:spPr>
        <p:txBody>
          <a:bodyPr/>
          <a:lstStyle/>
          <a:p>
            <a:endParaRPr lang="ro-RO" dirty="0"/>
          </a:p>
        </p:txBody>
      </p:sp>
      <p:pic>
        <p:nvPicPr>
          <p:cNvPr id="7" name="Content Placeholder 6">
            <a:extLst>
              <a:ext uri="{FF2B5EF4-FFF2-40B4-BE49-F238E27FC236}">
                <a16:creationId xmlns:a16="http://schemas.microsoft.com/office/drawing/2014/main" id="{4BBDF3FD-EB1D-4DF6-9C40-E9BBD4BC83A7}"/>
              </a:ext>
            </a:extLst>
          </p:cNvPr>
          <p:cNvPicPr>
            <a:picLocks noGrp="1" noChangeAspect="1"/>
          </p:cNvPicPr>
          <p:nvPr>
            <p:ph sz="quarter" idx="4"/>
          </p:nvPr>
        </p:nvPicPr>
        <p:blipFill>
          <a:blip/>
          <a:stretch>
            <a:fillRect/>
          </a:stretch>
        </p:blipFill>
        <p:spPr>
          <a:xfrm>
            <a:off x="7349005" y="1434351"/>
            <a:ext cx="4396338" cy="2897300"/>
          </a:xfrm>
          <a:prstGeom prst="rect">
            <a:avLst/>
          </a:prstGeom>
        </p:spPr>
      </p:pic>
      <p:pic>
        <p:nvPicPr>
          <p:cNvPr id="8" name="Picture 7">
            <a:extLst>
              <a:ext uri="{FF2B5EF4-FFF2-40B4-BE49-F238E27FC236}">
                <a16:creationId xmlns:a16="http://schemas.microsoft.com/office/drawing/2014/main" id="{2902CD77-6A85-4DC6-A8CB-6ACF1D1CB688}"/>
              </a:ext>
            </a:extLst>
          </p:cNvPr>
          <p:cNvPicPr>
            <a:picLocks noChangeAspect="1"/>
          </p:cNvPicPr>
          <p:nvPr/>
        </p:nvPicPr>
        <p:blipFill>
          <a:blip/>
          <a:stretch>
            <a:fillRect/>
          </a:stretch>
        </p:blipFill>
        <p:spPr>
          <a:xfrm>
            <a:off x="6293222" y="4331651"/>
            <a:ext cx="3381393" cy="2377337"/>
          </a:xfrm>
          <a:prstGeom prst="rect">
            <a:avLst/>
          </a:prstGeom>
        </p:spPr>
      </p:pic>
      <p:pic>
        <p:nvPicPr>
          <p:cNvPr id="10" name="Content Placeholder 6">
            <a:extLst>
              <a:ext uri="{FF2B5EF4-FFF2-40B4-BE49-F238E27FC236}">
                <a16:creationId xmlns:a16="http://schemas.microsoft.com/office/drawing/2014/main" id="{80DBA5CF-AF0F-468E-A5DE-BF8FBAE80772}"/>
              </a:ext>
            </a:extLst>
          </p:cNvPr>
          <p:cNvPicPr>
            <a:picLocks noChangeAspect="1"/>
          </p:cNvPicPr>
          <p:nvPr/>
        </p:nvPicPr>
        <p:blipFill>
          <a:blip r:embed="rId2"/>
          <a:stretch>
            <a:fillRect/>
          </a:stretch>
        </p:blipFill>
        <p:spPr>
          <a:xfrm>
            <a:off x="7349005" y="1396125"/>
            <a:ext cx="4396338" cy="2897300"/>
          </a:xfrm>
          <a:prstGeom prst="rect">
            <a:avLst/>
          </a:prstGeom>
        </p:spPr>
      </p:pic>
      <p:pic>
        <p:nvPicPr>
          <p:cNvPr id="6" name="Picture 5">
            <a:extLst>
              <a:ext uri="{FF2B5EF4-FFF2-40B4-BE49-F238E27FC236}">
                <a16:creationId xmlns:a16="http://schemas.microsoft.com/office/drawing/2014/main" id="{F8D3A89B-647E-4CE9-A3D1-979CC0D34423}"/>
              </a:ext>
            </a:extLst>
          </p:cNvPr>
          <p:cNvPicPr>
            <a:picLocks noChangeAspect="1"/>
          </p:cNvPicPr>
          <p:nvPr/>
        </p:nvPicPr>
        <p:blipFill>
          <a:blip r:embed="rId3"/>
          <a:stretch>
            <a:fillRect/>
          </a:stretch>
        </p:blipFill>
        <p:spPr>
          <a:xfrm>
            <a:off x="6293222" y="4384860"/>
            <a:ext cx="3381393" cy="2377337"/>
          </a:xfrm>
          <a:prstGeom prst="rect">
            <a:avLst/>
          </a:prstGeom>
        </p:spPr>
      </p:pic>
    </p:spTree>
    <p:extLst>
      <p:ext uri="{BB962C8B-B14F-4D97-AF65-F5344CB8AC3E}">
        <p14:creationId xmlns:p14="http://schemas.microsoft.com/office/powerpoint/2010/main" val="1420503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5EF1-7945-4DF6-8105-D82456D4951F}"/>
              </a:ext>
            </a:extLst>
          </p:cNvPr>
          <p:cNvSpPr>
            <a:spLocks noGrp="1"/>
          </p:cNvSpPr>
          <p:nvPr>
            <p:ph type="title"/>
          </p:nvPr>
        </p:nvSpPr>
        <p:spPr>
          <a:xfrm>
            <a:off x="4387702" y="730102"/>
            <a:ext cx="4940595" cy="680484"/>
          </a:xfrm>
        </p:spPr>
        <p:txBody>
          <a:bodyPr anchor="t"/>
          <a:lstStyle/>
          <a:p>
            <a:r>
              <a:rPr lang="ro-RO" sz="3200" b="1" dirty="0"/>
              <a:t>Koilonichia</a:t>
            </a:r>
          </a:p>
        </p:txBody>
      </p:sp>
      <p:pic>
        <p:nvPicPr>
          <p:cNvPr id="5" name="Content Placeholder 4">
            <a:extLst>
              <a:ext uri="{FF2B5EF4-FFF2-40B4-BE49-F238E27FC236}">
                <a16:creationId xmlns:a16="http://schemas.microsoft.com/office/drawing/2014/main" id="{9F70E150-0645-48D9-8D78-CC5638CD1113}"/>
              </a:ext>
            </a:extLst>
          </p:cNvPr>
          <p:cNvPicPr>
            <a:picLocks noGrp="1" noChangeAspect="1"/>
          </p:cNvPicPr>
          <p:nvPr>
            <p:ph idx="1"/>
          </p:nvPr>
        </p:nvPicPr>
        <p:blipFill>
          <a:blip/>
          <a:stretch>
            <a:fillRect/>
          </a:stretch>
        </p:blipFill>
        <p:spPr>
          <a:xfrm>
            <a:off x="5325626" y="1606061"/>
            <a:ext cx="3145134" cy="2202264"/>
          </a:xfrm>
          <a:prstGeom prst="rect">
            <a:avLst/>
          </a:prstGeom>
        </p:spPr>
      </p:pic>
      <p:sp>
        <p:nvSpPr>
          <p:cNvPr id="4" name="Text Placeholder 3">
            <a:extLst>
              <a:ext uri="{FF2B5EF4-FFF2-40B4-BE49-F238E27FC236}">
                <a16:creationId xmlns:a16="http://schemas.microsoft.com/office/drawing/2014/main" id="{C2C587CF-A35D-4FFD-9D02-85136B88E9BD}"/>
              </a:ext>
            </a:extLst>
          </p:cNvPr>
          <p:cNvSpPr>
            <a:spLocks noGrp="1"/>
          </p:cNvSpPr>
          <p:nvPr>
            <p:ph type="body" sz="half" idx="2"/>
          </p:nvPr>
        </p:nvSpPr>
        <p:spPr>
          <a:xfrm>
            <a:off x="261256" y="2452577"/>
            <a:ext cx="4792753" cy="4078851"/>
          </a:xfrm>
        </p:spPr>
        <p:txBody>
          <a:bodyPr>
            <a:normAutofit/>
          </a:bodyPr>
          <a:lstStyle/>
          <a:p>
            <a:pPr marL="342900" indent="-342900">
              <a:buFontTx/>
              <a:buChar char="-"/>
            </a:pPr>
            <a:r>
              <a:rPr lang="ro-RO" sz="2400" dirty="0"/>
              <a:t>este modificarea unghiala in concavitate si nu convexitate ca in hipocratism. Unghiile apar sub forma de lingura.</a:t>
            </a:r>
          </a:p>
          <a:p>
            <a:r>
              <a:rPr lang="ro-RO" sz="2400" dirty="0"/>
              <a:t>- Din pacate pe acest tip de unghie materialul nu prea rezista. Placa unghiala e prea subtire, deformata, se misca sub gel si produce lifting</a:t>
            </a:r>
            <a:r>
              <a:rPr lang="ro-RO" sz="2000" dirty="0"/>
              <a:t>.</a:t>
            </a:r>
          </a:p>
          <a:p>
            <a:endParaRPr lang="ro-RO" dirty="0"/>
          </a:p>
        </p:txBody>
      </p:sp>
      <p:pic>
        <p:nvPicPr>
          <p:cNvPr id="6" name="Picture 5">
            <a:extLst>
              <a:ext uri="{FF2B5EF4-FFF2-40B4-BE49-F238E27FC236}">
                <a16:creationId xmlns:a16="http://schemas.microsoft.com/office/drawing/2014/main" id="{2C3BF990-5C5B-48A5-8B55-9B7D5CE63DB4}"/>
              </a:ext>
            </a:extLst>
          </p:cNvPr>
          <p:cNvPicPr>
            <a:picLocks noChangeAspect="1"/>
          </p:cNvPicPr>
          <p:nvPr/>
        </p:nvPicPr>
        <p:blipFill>
          <a:blip/>
          <a:stretch>
            <a:fillRect/>
          </a:stretch>
        </p:blipFill>
        <p:spPr>
          <a:xfrm>
            <a:off x="7087441" y="4188422"/>
            <a:ext cx="3145134" cy="2127033"/>
          </a:xfrm>
          <a:prstGeom prst="rect">
            <a:avLst/>
          </a:prstGeom>
        </p:spPr>
      </p:pic>
      <p:pic>
        <p:nvPicPr>
          <p:cNvPr id="7" name="Picture 6">
            <a:extLst>
              <a:ext uri="{FF2B5EF4-FFF2-40B4-BE49-F238E27FC236}">
                <a16:creationId xmlns:a16="http://schemas.microsoft.com/office/drawing/2014/main" id="{3AB3AE03-6E0F-4146-A8F3-8B1FACCFC947}"/>
              </a:ext>
            </a:extLst>
          </p:cNvPr>
          <p:cNvPicPr>
            <a:picLocks noChangeAspect="1"/>
          </p:cNvPicPr>
          <p:nvPr/>
        </p:nvPicPr>
        <p:blipFill>
          <a:blip/>
          <a:stretch>
            <a:fillRect/>
          </a:stretch>
        </p:blipFill>
        <p:spPr>
          <a:xfrm>
            <a:off x="8641583" y="1606060"/>
            <a:ext cx="3550417" cy="2127034"/>
          </a:xfrm>
          <a:prstGeom prst="rect">
            <a:avLst/>
          </a:prstGeom>
        </p:spPr>
      </p:pic>
      <p:pic>
        <p:nvPicPr>
          <p:cNvPr id="3" name="Picture 2">
            <a:extLst>
              <a:ext uri="{FF2B5EF4-FFF2-40B4-BE49-F238E27FC236}">
                <a16:creationId xmlns:a16="http://schemas.microsoft.com/office/drawing/2014/main" id="{8BC4ABF3-3835-484E-A8F8-18FABF5748BC}"/>
              </a:ext>
            </a:extLst>
          </p:cNvPr>
          <p:cNvPicPr>
            <a:picLocks noChangeAspect="1"/>
          </p:cNvPicPr>
          <p:nvPr/>
        </p:nvPicPr>
        <p:blipFill>
          <a:blip r:embed="rId2"/>
          <a:stretch>
            <a:fillRect/>
          </a:stretch>
        </p:blipFill>
        <p:spPr>
          <a:xfrm>
            <a:off x="7087441" y="4188422"/>
            <a:ext cx="3145134" cy="2127033"/>
          </a:xfrm>
          <a:prstGeom prst="rect">
            <a:avLst/>
          </a:prstGeom>
        </p:spPr>
      </p:pic>
      <p:pic>
        <p:nvPicPr>
          <p:cNvPr id="11" name="Picture 10">
            <a:extLst>
              <a:ext uri="{FF2B5EF4-FFF2-40B4-BE49-F238E27FC236}">
                <a16:creationId xmlns:a16="http://schemas.microsoft.com/office/drawing/2014/main" id="{9976E628-B4EB-4588-8497-07261437AFAA}"/>
              </a:ext>
            </a:extLst>
          </p:cNvPr>
          <p:cNvPicPr>
            <a:picLocks noChangeAspect="1"/>
          </p:cNvPicPr>
          <p:nvPr/>
        </p:nvPicPr>
        <p:blipFill>
          <a:blip r:embed="rId3"/>
          <a:stretch>
            <a:fillRect/>
          </a:stretch>
        </p:blipFill>
        <p:spPr>
          <a:xfrm>
            <a:off x="8660008" y="1606060"/>
            <a:ext cx="3550417" cy="2127034"/>
          </a:xfrm>
          <a:prstGeom prst="rect">
            <a:avLst/>
          </a:prstGeom>
        </p:spPr>
      </p:pic>
      <p:pic>
        <p:nvPicPr>
          <p:cNvPr id="12" name="Content Placeholder 4">
            <a:extLst>
              <a:ext uri="{FF2B5EF4-FFF2-40B4-BE49-F238E27FC236}">
                <a16:creationId xmlns:a16="http://schemas.microsoft.com/office/drawing/2014/main" id="{DFFFE53C-7440-4DD5-9488-814351226123}"/>
              </a:ext>
            </a:extLst>
          </p:cNvPr>
          <p:cNvPicPr>
            <a:picLocks noChangeAspect="1"/>
          </p:cNvPicPr>
          <p:nvPr/>
        </p:nvPicPr>
        <p:blipFill>
          <a:blip r:embed="rId4"/>
          <a:stretch>
            <a:fillRect/>
          </a:stretch>
        </p:blipFill>
        <p:spPr>
          <a:xfrm>
            <a:off x="5411038" y="1758494"/>
            <a:ext cx="3145134" cy="2202264"/>
          </a:xfrm>
          <a:prstGeom prst="rect">
            <a:avLst/>
          </a:prstGeom>
        </p:spPr>
      </p:pic>
    </p:spTree>
    <p:extLst>
      <p:ext uri="{BB962C8B-B14F-4D97-AF65-F5344CB8AC3E}">
        <p14:creationId xmlns:p14="http://schemas.microsoft.com/office/powerpoint/2010/main" val="3340784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543B9-11EB-4D50-A343-0504018FC069}"/>
              </a:ext>
            </a:extLst>
          </p:cNvPr>
          <p:cNvSpPr>
            <a:spLocks noGrp="1"/>
          </p:cNvSpPr>
          <p:nvPr>
            <p:ph type="title"/>
          </p:nvPr>
        </p:nvSpPr>
        <p:spPr>
          <a:xfrm>
            <a:off x="2573675" y="833121"/>
            <a:ext cx="5195996" cy="523406"/>
          </a:xfrm>
        </p:spPr>
        <p:txBody>
          <a:bodyPr anchor="t"/>
          <a:lstStyle/>
          <a:p>
            <a:r>
              <a:rPr lang="ro-RO" sz="2800" b="1" dirty="0"/>
              <a:t>Brahionichia (unghii scurte)</a:t>
            </a:r>
          </a:p>
        </p:txBody>
      </p:sp>
      <p:pic>
        <p:nvPicPr>
          <p:cNvPr id="5" name="Content Placeholder 4">
            <a:extLst>
              <a:ext uri="{FF2B5EF4-FFF2-40B4-BE49-F238E27FC236}">
                <a16:creationId xmlns:a16="http://schemas.microsoft.com/office/drawing/2014/main" id="{933F9800-9030-4A04-9554-ABAE97389CA5}"/>
              </a:ext>
            </a:extLst>
          </p:cNvPr>
          <p:cNvPicPr>
            <a:picLocks noGrp="1" noChangeAspect="1"/>
          </p:cNvPicPr>
          <p:nvPr>
            <p:ph idx="1"/>
          </p:nvPr>
        </p:nvPicPr>
        <p:blipFill>
          <a:blip/>
          <a:stretch>
            <a:fillRect/>
          </a:stretch>
        </p:blipFill>
        <p:spPr>
          <a:xfrm>
            <a:off x="7769671" y="1573972"/>
            <a:ext cx="3748036" cy="2471893"/>
          </a:xfrm>
          <a:prstGeom prst="rect">
            <a:avLst/>
          </a:prstGeom>
        </p:spPr>
      </p:pic>
      <p:sp>
        <p:nvSpPr>
          <p:cNvPr id="4" name="Text Placeholder 3">
            <a:extLst>
              <a:ext uri="{FF2B5EF4-FFF2-40B4-BE49-F238E27FC236}">
                <a16:creationId xmlns:a16="http://schemas.microsoft.com/office/drawing/2014/main" id="{9310081F-DCA0-4CB5-A061-F7BF86452145}"/>
              </a:ext>
            </a:extLst>
          </p:cNvPr>
          <p:cNvSpPr>
            <a:spLocks noGrp="1"/>
          </p:cNvSpPr>
          <p:nvPr>
            <p:ph type="body" sz="half" idx="2"/>
          </p:nvPr>
        </p:nvSpPr>
        <p:spPr>
          <a:xfrm>
            <a:off x="261258" y="2672315"/>
            <a:ext cx="6125365" cy="3141549"/>
          </a:xfrm>
        </p:spPr>
        <p:txBody>
          <a:bodyPr/>
          <a:lstStyle/>
          <a:p>
            <a:pPr marL="342900" indent="-342900">
              <a:buFontTx/>
              <a:buChar char="-"/>
            </a:pPr>
            <a:r>
              <a:rPr lang="ro-RO" sz="2400" dirty="0"/>
              <a:t>Latimea unghiei este mai mare decat lungimea. </a:t>
            </a:r>
          </a:p>
          <a:p>
            <a:pPr marL="342900" indent="-342900">
              <a:buFontTx/>
              <a:buChar char="-"/>
            </a:pPr>
            <a:r>
              <a:rPr lang="ro-RO" sz="2400" dirty="0"/>
              <a:t>- Se poate aplica material sintetic si se poate face o corectie.</a:t>
            </a:r>
          </a:p>
          <a:p>
            <a:endParaRPr lang="ro-RO" dirty="0"/>
          </a:p>
        </p:txBody>
      </p:sp>
      <p:pic>
        <p:nvPicPr>
          <p:cNvPr id="6" name="Picture 5">
            <a:extLst>
              <a:ext uri="{FF2B5EF4-FFF2-40B4-BE49-F238E27FC236}">
                <a16:creationId xmlns:a16="http://schemas.microsoft.com/office/drawing/2014/main" id="{4A245D8A-F1FE-4A4B-9825-D79AFFEAF98A}"/>
              </a:ext>
            </a:extLst>
          </p:cNvPr>
          <p:cNvPicPr>
            <a:picLocks noChangeAspect="1"/>
          </p:cNvPicPr>
          <p:nvPr/>
        </p:nvPicPr>
        <p:blipFill>
          <a:blip/>
          <a:stretch>
            <a:fillRect/>
          </a:stretch>
        </p:blipFill>
        <p:spPr>
          <a:xfrm>
            <a:off x="7769671" y="4124848"/>
            <a:ext cx="3748036" cy="2471893"/>
          </a:xfrm>
          <a:prstGeom prst="rect">
            <a:avLst/>
          </a:prstGeom>
        </p:spPr>
      </p:pic>
      <p:pic>
        <p:nvPicPr>
          <p:cNvPr id="7" name="Picture 6">
            <a:extLst>
              <a:ext uri="{FF2B5EF4-FFF2-40B4-BE49-F238E27FC236}">
                <a16:creationId xmlns:a16="http://schemas.microsoft.com/office/drawing/2014/main" id="{65ECA577-9F2D-440F-92BD-B54314CC15AC}"/>
              </a:ext>
            </a:extLst>
          </p:cNvPr>
          <p:cNvPicPr>
            <a:picLocks noChangeAspect="1"/>
          </p:cNvPicPr>
          <p:nvPr/>
        </p:nvPicPr>
        <p:blipFill>
          <a:blip/>
          <a:stretch>
            <a:fillRect/>
          </a:stretch>
        </p:blipFill>
        <p:spPr>
          <a:xfrm>
            <a:off x="4685648" y="4045865"/>
            <a:ext cx="2662813" cy="2471893"/>
          </a:xfrm>
          <a:prstGeom prst="rect">
            <a:avLst/>
          </a:prstGeom>
        </p:spPr>
      </p:pic>
      <p:pic>
        <p:nvPicPr>
          <p:cNvPr id="3" name="Picture 2">
            <a:extLst>
              <a:ext uri="{FF2B5EF4-FFF2-40B4-BE49-F238E27FC236}">
                <a16:creationId xmlns:a16="http://schemas.microsoft.com/office/drawing/2014/main" id="{EA43CBA0-CD0E-499B-9578-A980290D1936}"/>
              </a:ext>
            </a:extLst>
          </p:cNvPr>
          <p:cNvPicPr>
            <a:picLocks noChangeAspect="1"/>
          </p:cNvPicPr>
          <p:nvPr/>
        </p:nvPicPr>
        <p:blipFill>
          <a:blip r:embed="rId2"/>
          <a:stretch>
            <a:fillRect/>
          </a:stretch>
        </p:blipFill>
        <p:spPr>
          <a:xfrm>
            <a:off x="4679659" y="4045865"/>
            <a:ext cx="2662813" cy="2471893"/>
          </a:xfrm>
          <a:prstGeom prst="rect">
            <a:avLst/>
          </a:prstGeom>
        </p:spPr>
      </p:pic>
      <p:pic>
        <p:nvPicPr>
          <p:cNvPr id="11" name="Picture 10">
            <a:extLst>
              <a:ext uri="{FF2B5EF4-FFF2-40B4-BE49-F238E27FC236}">
                <a16:creationId xmlns:a16="http://schemas.microsoft.com/office/drawing/2014/main" id="{C43DC19C-58E4-4194-838A-FE1A23B695A7}"/>
              </a:ext>
            </a:extLst>
          </p:cNvPr>
          <p:cNvPicPr>
            <a:picLocks noChangeAspect="1"/>
          </p:cNvPicPr>
          <p:nvPr/>
        </p:nvPicPr>
        <p:blipFill>
          <a:blip r:embed="rId3"/>
          <a:stretch>
            <a:fillRect/>
          </a:stretch>
        </p:blipFill>
        <p:spPr>
          <a:xfrm>
            <a:off x="7769671" y="4124848"/>
            <a:ext cx="3748036" cy="2471893"/>
          </a:xfrm>
          <a:prstGeom prst="rect">
            <a:avLst/>
          </a:prstGeom>
        </p:spPr>
      </p:pic>
      <p:pic>
        <p:nvPicPr>
          <p:cNvPr id="12" name="Content Placeholder 4">
            <a:extLst>
              <a:ext uri="{FF2B5EF4-FFF2-40B4-BE49-F238E27FC236}">
                <a16:creationId xmlns:a16="http://schemas.microsoft.com/office/drawing/2014/main" id="{0E6F9B1B-B1CE-424A-9BE0-34A069B3CEDD}"/>
              </a:ext>
            </a:extLst>
          </p:cNvPr>
          <p:cNvPicPr>
            <a:picLocks noChangeAspect="1"/>
          </p:cNvPicPr>
          <p:nvPr/>
        </p:nvPicPr>
        <p:blipFill>
          <a:blip r:embed="rId4"/>
          <a:stretch>
            <a:fillRect/>
          </a:stretch>
        </p:blipFill>
        <p:spPr>
          <a:xfrm>
            <a:off x="7769671" y="1497205"/>
            <a:ext cx="3748036" cy="2471893"/>
          </a:xfrm>
          <a:prstGeom prst="rect">
            <a:avLst/>
          </a:prstGeom>
        </p:spPr>
      </p:pic>
    </p:spTree>
    <p:extLst>
      <p:ext uri="{BB962C8B-B14F-4D97-AF65-F5344CB8AC3E}">
        <p14:creationId xmlns:p14="http://schemas.microsoft.com/office/powerpoint/2010/main" val="1586249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380C-D012-4E91-9424-822170DDECA7}"/>
              </a:ext>
            </a:extLst>
          </p:cNvPr>
          <p:cNvSpPr>
            <a:spLocks noGrp="1"/>
          </p:cNvSpPr>
          <p:nvPr>
            <p:ph type="title"/>
          </p:nvPr>
        </p:nvSpPr>
        <p:spPr>
          <a:xfrm>
            <a:off x="4039437" y="833121"/>
            <a:ext cx="3829420" cy="663191"/>
          </a:xfrm>
        </p:spPr>
        <p:txBody>
          <a:bodyPr anchor="t"/>
          <a:lstStyle/>
          <a:p>
            <a:r>
              <a:rPr lang="ro-RO" sz="2800" b="1" dirty="0"/>
              <a:t>Pahionichia</a:t>
            </a:r>
            <a:r>
              <a:rPr lang="ro-RO" b="1" dirty="0"/>
              <a:t> </a:t>
            </a:r>
          </a:p>
        </p:txBody>
      </p:sp>
      <p:pic>
        <p:nvPicPr>
          <p:cNvPr id="5" name="Content Placeholder 4">
            <a:extLst>
              <a:ext uri="{FF2B5EF4-FFF2-40B4-BE49-F238E27FC236}">
                <a16:creationId xmlns:a16="http://schemas.microsoft.com/office/drawing/2014/main" id="{F2208D9A-EC35-4EEE-AEA1-BE527ED040F1}"/>
              </a:ext>
            </a:extLst>
          </p:cNvPr>
          <p:cNvPicPr>
            <a:picLocks noGrp="1" noChangeAspect="1"/>
          </p:cNvPicPr>
          <p:nvPr>
            <p:ph idx="1"/>
          </p:nvPr>
        </p:nvPicPr>
        <p:blipFill>
          <a:blip/>
          <a:stretch>
            <a:fillRect/>
          </a:stretch>
        </p:blipFill>
        <p:spPr>
          <a:xfrm>
            <a:off x="6406408" y="1344612"/>
            <a:ext cx="4089679" cy="2766256"/>
          </a:xfrm>
          <a:prstGeom prst="rect">
            <a:avLst/>
          </a:prstGeom>
        </p:spPr>
      </p:pic>
      <p:sp>
        <p:nvSpPr>
          <p:cNvPr id="4" name="Text Placeholder 3">
            <a:extLst>
              <a:ext uri="{FF2B5EF4-FFF2-40B4-BE49-F238E27FC236}">
                <a16:creationId xmlns:a16="http://schemas.microsoft.com/office/drawing/2014/main" id="{8CC5AD15-C0E4-4CBB-91D8-3E6AC56A1856}"/>
              </a:ext>
            </a:extLst>
          </p:cNvPr>
          <p:cNvSpPr>
            <a:spLocks noGrp="1"/>
          </p:cNvSpPr>
          <p:nvPr>
            <p:ph type="body" sz="half" idx="2"/>
          </p:nvPr>
        </p:nvSpPr>
        <p:spPr>
          <a:xfrm>
            <a:off x="334946" y="2799907"/>
            <a:ext cx="5909910" cy="2261192"/>
          </a:xfrm>
        </p:spPr>
        <p:txBody>
          <a:bodyPr>
            <a:normAutofit/>
          </a:bodyPr>
          <a:lstStyle/>
          <a:p>
            <a:r>
              <a:rPr lang="ro-RO" sz="2400" dirty="0"/>
              <a:t>- Este ingrosarea unghiei.</a:t>
            </a:r>
          </a:p>
          <a:p>
            <a:r>
              <a:rPr lang="ro-RO" sz="2400" dirty="0"/>
              <a:t>- Nu se recomanda aplicarea materialului sintetic. Trebuie identificata cauza ce a produs boala</a:t>
            </a:r>
            <a:endParaRPr lang="ro-RO" dirty="0"/>
          </a:p>
          <a:p>
            <a:endParaRPr lang="ro-RO" dirty="0"/>
          </a:p>
          <a:p>
            <a:pPr marL="285750" indent="-285750">
              <a:buFontTx/>
              <a:buChar char="-"/>
            </a:pPr>
            <a:endParaRPr lang="ro-RO" dirty="0"/>
          </a:p>
          <a:p>
            <a:endParaRPr lang="ro-RO" dirty="0"/>
          </a:p>
          <a:p>
            <a:endParaRPr lang="ro-RO" dirty="0"/>
          </a:p>
        </p:txBody>
      </p:sp>
      <p:pic>
        <p:nvPicPr>
          <p:cNvPr id="6" name="Picture 5">
            <a:extLst>
              <a:ext uri="{FF2B5EF4-FFF2-40B4-BE49-F238E27FC236}">
                <a16:creationId xmlns:a16="http://schemas.microsoft.com/office/drawing/2014/main" id="{6EED542D-A797-4344-A0AC-AA581A092BBC}"/>
              </a:ext>
            </a:extLst>
          </p:cNvPr>
          <p:cNvPicPr>
            <a:picLocks noChangeAspect="1"/>
          </p:cNvPicPr>
          <p:nvPr/>
        </p:nvPicPr>
        <p:blipFill>
          <a:blip/>
          <a:stretch>
            <a:fillRect/>
          </a:stretch>
        </p:blipFill>
        <p:spPr>
          <a:xfrm>
            <a:off x="7825606" y="4230356"/>
            <a:ext cx="4089679" cy="2471895"/>
          </a:xfrm>
          <a:prstGeom prst="rect">
            <a:avLst/>
          </a:prstGeom>
        </p:spPr>
      </p:pic>
      <p:pic>
        <p:nvPicPr>
          <p:cNvPr id="3" name="Picture 2">
            <a:extLst>
              <a:ext uri="{FF2B5EF4-FFF2-40B4-BE49-F238E27FC236}">
                <a16:creationId xmlns:a16="http://schemas.microsoft.com/office/drawing/2014/main" id="{9F2E84E8-8806-4BDB-A48D-820BC29FF320}"/>
              </a:ext>
            </a:extLst>
          </p:cNvPr>
          <p:cNvPicPr>
            <a:picLocks noChangeAspect="1"/>
          </p:cNvPicPr>
          <p:nvPr/>
        </p:nvPicPr>
        <p:blipFill>
          <a:blip r:embed="rId2"/>
          <a:stretch>
            <a:fillRect/>
          </a:stretch>
        </p:blipFill>
        <p:spPr>
          <a:xfrm>
            <a:off x="7825606" y="4192255"/>
            <a:ext cx="4089679" cy="2471895"/>
          </a:xfrm>
          <a:prstGeom prst="rect">
            <a:avLst/>
          </a:prstGeom>
        </p:spPr>
      </p:pic>
      <p:pic>
        <p:nvPicPr>
          <p:cNvPr id="9" name="Content Placeholder 4">
            <a:extLst>
              <a:ext uri="{FF2B5EF4-FFF2-40B4-BE49-F238E27FC236}">
                <a16:creationId xmlns:a16="http://schemas.microsoft.com/office/drawing/2014/main" id="{72493AE8-786A-444E-B719-8306D80B7DFD}"/>
              </a:ext>
            </a:extLst>
          </p:cNvPr>
          <p:cNvPicPr>
            <a:picLocks noChangeAspect="1"/>
          </p:cNvPicPr>
          <p:nvPr/>
        </p:nvPicPr>
        <p:blipFill>
          <a:blip r:embed="rId3"/>
          <a:stretch>
            <a:fillRect/>
          </a:stretch>
        </p:blipFill>
        <p:spPr>
          <a:xfrm>
            <a:off x="6406408" y="1344612"/>
            <a:ext cx="4089679" cy="2766256"/>
          </a:xfrm>
          <a:prstGeom prst="rect">
            <a:avLst/>
          </a:prstGeom>
        </p:spPr>
      </p:pic>
    </p:spTree>
    <p:extLst>
      <p:ext uri="{BB962C8B-B14F-4D97-AF65-F5344CB8AC3E}">
        <p14:creationId xmlns:p14="http://schemas.microsoft.com/office/powerpoint/2010/main" val="2008251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1683-5912-4ECB-99C6-90D04DBD0B2B}"/>
              </a:ext>
            </a:extLst>
          </p:cNvPr>
          <p:cNvSpPr>
            <a:spLocks noGrp="1"/>
          </p:cNvSpPr>
          <p:nvPr>
            <p:ph type="ctrTitle"/>
          </p:nvPr>
        </p:nvSpPr>
        <p:spPr/>
        <p:txBody>
          <a:bodyPr anchor="ctr"/>
          <a:lstStyle/>
          <a:p>
            <a:r>
              <a:rPr lang="ro-RO" b="1" dirty="0"/>
              <a:t>     Bolile unghiilor</a:t>
            </a:r>
          </a:p>
        </p:txBody>
      </p:sp>
      <p:sp>
        <p:nvSpPr>
          <p:cNvPr id="3" name="Subtitle 2">
            <a:extLst>
              <a:ext uri="{FF2B5EF4-FFF2-40B4-BE49-F238E27FC236}">
                <a16:creationId xmlns:a16="http://schemas.microsoft.com/office/drawing/2014/main" id="{9617AD24-56E0-4010-B73C-691D771A166B}"/>
              </a:ext>
            </a:extLst>
          </p:cNvPr>
          <p:cNvSpPr>
            <a:spLocks noGrp="1"/>
          </p:cNvSpPr>
          <p:nvPr>
            <p:ph type="subTitle" idx="1"/>
          </p:nvPr>
        </p:nvSpPr>
        <p:spPr>
          <a:xfrm flipH="1" flipV="1">
            <a:off x="12428737" y="656946"/>
            <a:ext cx="45719" cy="45719"/>
          </a:xfrm>
        </p:spPr>
        <p:txBody>
          <a:bodyPr>
            <a:normAutofit fontScale="25000" lnSpcReduction="20000"/>
          </a:bodyPr>
          <a:lstStyle/>
          <a:p>
            <a:endParaRPr lang="ro-RO" dirty="0"/>
          </a:p>
        </p:txBody>
      </p:sp>
      <p:pic>
        <p:nvPicPr>
          <p:cNvPr id="5" name="Picture 4">
            <a:extLst>
              <a:ext uri="{FF2B5EF4-FFF2-40B4-BE49-F238E27FC236}">
                <a16:creationId xmlns:a16="http://schemas.microsoft.com/office/drawing/2014/main" id="{D39EEAC0-DD22-4E47-B2D3-BDBF3E45D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745" y="3848338"/>
            <a:ext cx="5885895" cy="1858083"/>
          </a:xfrm>
          <a:prstGeom prst="rect">
            <a:avLst/>
          </a:prstGeom>
        </p:spPr>
      </p:pic>
    </p:spTree>
    <p:extLst>
      <p:ext uri="{BB962C8B-B14F-4D97-AF65-F5344CB8AC3E}">
        <p14:creationId xmlns:p14="http://schemas.microsoft.com/office/powerpoint/2010/main" val="418734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19B2-7044-45F3-B405-218D7AEA5259}"/>
              </a:ext>
            </a:extLst>
          </p:cNvPr>
          <p:cNvSpPr>
            <a:spLocks noGrp="1"/>
          </p:cNvSpPr>
          <p:nvPr>
            <p:ph type="title"/>
          </p:nvPr>
        </p:nvSpPr>
        <p:spPr>
          <a:xfrm>
            <a:off x="4316819" y="510363"/>
            <a:ext cx="2700668" cy="836116"/>
          </a:xfrm>
        </p:spPr>
        <p:txBody>
          <a:bodyPr anchor="t"/>
          <a:lstStyle/>
          <a:p>
            <a:r>
              <a:rPr lang="ro-RO" sz="2800" b="1" dirty="0"/>
              <a:t>Onicogrifoza</a:t>
            </a:r>
          </a:p>
        </p:txBody>
      </p:sp>
      <p:pic>
        <p:nvPicPr>
          <p:cNvPr id="6" name="Content Placeholder 5">
            <a:extLst>
              <a:ext uri="{FF2B5EF4-FFF2-40B4-BE49-F238E27FC236}">
                <a16:creationId xmlns:a16="http://schemas.microsoft.com/office/drawing/2014/main" id="{5079A725-6ECA-42D0-95EF-B46294FEB2E8}"/>
              </a:ext>
            </a:extLst>
          </p:cNvPr>
          <p:cNvPicPr>
            <a:picLocks noGrp="1" noChangeAspect="1"/>
          </p:cNvPicPr>
          <p:nvPr>
            <p:ph idx="1"/>
          </p:nvPr>
        </p:nvPicPr>
        <p:blipFill>
          <a:blip/>
          <a:stretch>
            <a:fillRect/>
          </a:stretch>
        </p:blipFill>
        <p:spPr>
          <a:xfrm>
            <a:off x="6096000" y="1346479"/>
            <a:ext cx="3429000" cy="4572000"/>
          </a:xfrm>
          <a:prstGeom prst="rect">
            <a:avLst/>
          </a:prstGeom>
        </p:spPr>
      </p:pic>
      <p:sp>
        <p:nvSpPr>
          <p:cNvPr id="4" name="Text Placeholder 3">
            <a:extLst>
              <a:ext uri="{FF2B5EF4-FFF2-40B4-BE49-F238E27FC236}">
                <a16:creationId xmlns:a16="http://schemas.microsoft.com/office/drawing/2014/main" id="{35D973E0-F7B2-42B7-8C2B-B9FC9D455020}"/>
              </a:ext>
            </a:extLst>
          </p:cNvPr>
          <p:cNvSpPr>
            <a:spLocks noGrp="1"/>
          </p:cNvSpPr>
          <p:nvPr>
            <p:ph type="body" sz="half" idx="2"/>
          </p:nvPr>
        </p:nvSpPr>
        <p:spPr>
          <a:xfrm>
            <a:off x="71022" y="2034363"/>
            <a:ext cx="5897388" cy="4823637"/>
          </a:xfrm>
        </p:spPr>
        <p:txBody>
          <a:bodyPr>
            <a:normAutofit/>
          </a:bodyPr>
          <a:lstStyle/>
          <a:p>
            <a:pPr marL="285750" indent="-285750">
              <a:buFontTx/>
              <a:buChar char="-"/>
            </a:pPr>
            <a:r>
              <a:rPr lang="en-US" sz="2000" dirty="0"/>
              <a:t>E</a:t>
            </a:r>
            <a:r>
              <a:rPr lang="ro-RO" sz="2000" dirty="0"/>
              <a:t>ste o anomalie de dezvoltare a unghiei</a:t>
            </a:r>
          </a:p>
          <a:p>
            <a:pPr marL="285750" indent="-285750">
              <a:buFontTx/>
              <a:buChar char="-"/>
            </a:pPr>
            <a:r>
              <a:rPr lang="ro-RO" sz="2000" dirty="0"/>
              <a:t>R</a:t>
            </a:r>
            <a:r>
              <a:rPr lang="en-US" sz="2000" dirty="0" err="1"/>
              <a:t>eprezintă</a:t>
            </a:r>
            <a:r>
              <a:rPr lang="en-US" sz="2000" dirty="0"/>
              <a:t> </a:t>
            </a:r>
            <a:r>
              <a:rPr lang="en-US" sz="2000" dirty="0" err="1"/>
              <a:t>îngroșarea</a:t>
            </a:r>
            <a:r>
              <a:rPr lang="en-US" sz="2000" dirty="0"/>
              <a:t> </a:t>
            </a:r>
            <a:r>
              <a:rPr lang="en-US" sz="2000" dirty="0" err="1"/>
              <a:t>și</a:t>
            </a:r>
            <a:r>
              <a:rPr lang="en-US" sz="2000" dirty="0"/>
              <a:t> </a:t>
            </a:r>
            <a:r>
              <a:rPr lang="en-US" sz="2000" dirty="0" err="1"/>
              <a:t>curbarea</a:t>
            </a:r>
            <a:r>
              <a:rPr lang="en-US" sz="2000" dirty="0"/>
              <a:t> </a:t>
            </a:r>
            <a:r>
              <a:rPr lang="en-US" sz="2000" dirty="0" err="1"/>
              <a:t>anormală</a:t>
            </a:r>
            <a:r>
              <a:rPr lang="en-US" sz="2000" dirty="0"/>
              <a:t> a </a:t>
            </a:r>
            <a:r>
              <a:rPr lang="en-US" sz="2000" dirty="0" err="1"/>
              <a:t>uneia</a:t>
            </a:r>
            <a:r>
              <a:rPr lang="en-US" sz="2000" dirty="0"/>
              <a:t> </a:t>
            </a:r>
            <a:r>
              <a:rPr lang="en-US" sz="2000" dirty="0" err="1"/>
              <a:t>sau</a:t>
            </a:r>
            <a:r>
              <a:rPr lang="en-US" sz="2000" dirty="0"/>
              <a:t> </a:t>
            </a:r>
            <a:r>
              <a:rPr lang="en-US" sz="2000" dirty="0" err="1"/>
              <a:t>mai</a:t>
            </a:r>
            <a:r>
              <a:rPr lang="en-US" sz="2000" dirty="0"/>
              <a:t> </a:t>
            </a:r>
            <a:r>
              <a:rPr lang="en-US" sz="2000" dirty="0" err="1"/>
              <a:t>multor</a:t>
            </a:r>
            <a:r>
              <a:rPr lang="en-US" sz="2000" dirty="0"/>
              <a:t> </a:t>
            </a:r>
            <a:r>
              <a:rPr lang="en-US" sz="2000" dirty="0" err="1"/>
              <a:t>unghii</a:t>
            </a:r>
            <a:r>
              <a:rPr lang="ro-RO" sz="2000" dirty="0"/>
              <a:t> si este intalnita de obicei la unghiile de la</a:t>
            </a:r>
            <a:r>
              <a:rPr lang="en-US" sz="2000" dirty="0"/>
              <a:t> </a:t>
            </a:r>
            <a:r>
              <a:rPr lang="ro-RO" sz="2000" dirty="0"/>
              <a:t>picioare. </a:t>
            </a:r>
          </a:p>
          <a:p>
            <a:pPr marL="342900" indent="-342900">
              <a:buFontTx/>
              <a:buChar char="-"/>
            </a:pPr>
            <a:r>
              <a:rPr lang="ro-RO" sz="2000" dirty="0"/>
              <a:t>Nu se recomanda aplicarea materialelor sintetice</a:t>
            </a:r>
          </a:p>
          <a:p>
            <a:pPr marL="342900" indent="-342900">
              <a:buFontTx/>
              <a:buChar char="-"/>
            </a:pPr>
            <a:r>
              <a:rPr lang="ro-RO" sz="2000" dirty="0"/>
              <a:t> </a:t>
            </a:r>
            <a:r>
              <a:rPr lang="ro-RO" sz="2000" b="1" dirty="0"/>
              <a:t>Se recomanda - </a:t>
            </a:r>
            <a:r>
              <a:rPr lang="ro-RO" sz="2000" dirty="0"/>
              <a:t>șlefuirea regulată a unghiei/unghiilor afectate, aplicarea de substanțe keratolitice (prescris</a:t>
            </a:r>
            <a:r>
              <a:rPr lang="en-US" sz="2000" dirty="0"/>
              <a:t>e</a:t>
            </a:r>
            <a:r>
              <a:rPr lang="ro-RO" sz="2000" dirty="0"/>
              <a:t> de specialist !!!)</a:t>
            </a:r>
            <a:r>
              <a:rPr lang="en-US" sz="2000" dirty="0"/>
              <a:t> </a:t>
            </a:r>
            <a:r>
              <a:rPr lang="en-US" sz="2000" dirty="0" err="1"/>
              <a:t>si</a:t>
            </a:r>
            <a:r>
              <a:rPr lang="en-US" sz="2000" dirty="0"/>
              <a:t> </a:t>
            </a:r>
            <a:r>
              <a:rPr lang="ro-RO" sz="2000" dirty="0"/>
              <a:t>tratarea onicomicozei, dacă există.</a:t>
            </a:r>
          </a:p>
          <a:p>
            <a:endParaRPr lang="ro-RO" dirty="0"/>
          </a:p>
        </p:txBody>
      </p:sp>
      <p:pic>
        <p:nvPicPr>
          <p:cNvPr id="8" name="Picture 7">
            <a:extLst>
              <a:ext uri="{FF2B5EF4-FFF2-40B4-BE49-F238E27FC236}">
                <a16:creationId xmlns:a16="http://schemas.microsoft.com/office/drawing/2014/main" id="{EF9D59C0-2D57-4FAE-8821-1603389ED5A9}"/>
              </a:ext>
            </a:extLst>
          </p:cNvPr>
          <p:cNvPicPr>
            <a:picLocks noChangeAspect="1"/>
          </p:cNvPicPr>
          <p:nvPr/>
        </p:nvPicPr>
        <p:blipFill>
          <a:blip/>
          <a:stretch>
            <a:fillRect/>
          </a:stretch>
        </p:blipFill>
        <p:spPr>
          <a:xfrm>
            <a:off x="8911792" y="2812443"/>
            <a:ext cx="3106036" cy="3106036"/>
          </a:xfrm>
          <a:prstGeom prst="rect">
            <a:avLst/>
          </a:prstGeom>
        </p:spPr>
      </p:pic>
      <p:pic>
        <p:nvPicPr>
          <p:cNvPr id="7" name="Content Placeholder 5">
            <a:extLst>
              <a:ext uri="{FF2B5EF4-FFF2-40B4-BE49-F238E27FC236}">
                <a16:creationId xmlns:a16="http://schemas.microsoft.com/office/drawing/2014/main" id="{47DB02D0-D99E-4AE0-AD41-BF7AAE86493C}"/>
              </a:ext>
            </a:extLst>
          </p:cNvPr>
          <p:cNvPicPr>
            <a:picLocks noChangeAspect="1"/>
          </p:cNvPicPr>
          <p:nvPr/>
        </p:nvPicPr>
        <p:blipFill>
          <a:blip r:embed="rId2"/>
          <a:stretch>
            <a:fillRect/>
          </a:stretch>
        </p:blipFill>
        <p:spPr>
          <a:xfrm>
            <a:off x="6096000" y="1271569"/>
            <a:ext cx="3429000" cy="4572000"/>
          </a:xfrm>
          <a:prstGeom prst="rect">
            <a:avLst/>
          </a:prstGeom>
        </p:spPr>
      </p:pic>
      <p:pic>
        <p:nvPicPr>
          <p:cNvPr id="3" name="Picture 2">
            <a:extLst>
              <a:ext uri="{FF2B5EF4-FFF2-40B4-BE49-F238E27FC236}">
                <a16:creationId xmlns:a16="http://schemas.microsoft.com/office/drawing/2014/main" id="{D791714F-5511-4DB5-912A-99358BDD2754}"/>
              </a:ext>
            </a:extLst>
          </p:cNvPr>
          <p:cNvPicPr>
            <a:picLocks noChangeAspect="1"/>
          </p:cNvPicPr>
          <p:nvPr/>
        </p:nvPicPr>
        <p:blipFill>
          <a:blip r:embed="rId3"/>
          <a:stretch>
            <a:fillRect/>
          </a:stretch>
        </p:blipFill>
        <p:spPr>
          <a:xfrm>
            <a:off x="8911792" y="2812443"/>
            <a:ext cx="3106036" cy="3106036"/>
          </a:xfrm>
          <a:prstGeom prst="rect">
            <a:avLst/>
          </a:prstGeom>
        </p:spPr>
      </p:pic>
    </p:spTree>
    <p:extLst>
      <p:ext uri="{BB962C8B-B14F-4D97-AF65-F5344CB8AC3E}">
        <p14:creationId xmlns:p14="http://schemas.microsoft.com/office/powerpoint/2010/main" val="3608853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DDBB-803A-4C40-AAE7-2A8BDE875C76}"/>
              </a:ext>
            </a:extLst>
          </p:cNvPr>
          <p:cNvSpPr>
            <a:spLocks noGrp="1"/>
          </p:cNvSpPr>
          <p:nvPr>
            <p:ph type="title"/>
          </p:nvPr>
        </p:nvSpPr>
        <p:spPr>
          <a:xfrm>
            <a:off x="4798827" y="723014"/>
            <a:ext cx="4566237" cy="850604"/>
          </a:xfrm>
        </p:spPr>
        <p:txBody>
          <a:bodyPr anchor="t"/>
          <a:lstStyle/>
          <a:p>
            <a:r>
              <a:rPr lang="ro-RO" sz="3200" b="1" dirty="0"/>
              <a:t>Anonichia </a:t>
            </a:r>
          </a:p>
        </p:txBody>
      </p:sp>
      <p:pic>
        <p:nvPicPr>
          <p:cNvPr id="5" name="Content Placeholder 4">
            <a:extLst>
              <a:ext uri="{FF2B5EF4-FFF2-40B4-BE49-F238E27FC236}">
                <a16:creationId xmlns:a16="http://schemas.microsoft.com/office/drawing/2014/main" id="{1BB6167B-FE39-4D97-81D2-575FDB2B8E69}"/>
              </a:ext>
            </a:extLst>
          </p:cNvPr>
          <p:cNvPicPr>
            <a:picLocks noGrp="1" noChangeAspect="1"/>
          </p:cNvPicPr>
          <p:nvPr>
            <p:ph idx="1"/>
          </p:nvPr>
        </p:nvPicPr>
        <p:blipFill>
          <a:blip/>
          <a:stretch>
            <a:fillRect/>
          </a:stretch>
        </p:blipFill>
        <p:spPr>
          <a:xfrm>
            <a:off x="6923315" y="2120204"/>
            <a:ext cx="4287915" cy="3054698"/>
          </a:xfrm>
          <a:prstGeom prst="rect">
            <a:avLst/>
          </a:prstGeom>
        </p:spPr>
      </p:pic>
      <p:sp>
        <p:nvSpPr>
          <p:cNvPr id="4" name="Text Placeholder 3">
            <a:extLst>
              <a:ext uri="{FF2B5EF4-FFF2-40B4-BE49-F238E27FC236}">
                <a16:creationId xmlns:a16="http://schemas.microsoft.com/office/drawing/2014/main" id="{AF2A861B-9ED5-48F8-B80D-AAFAC876C999}"/>
              </a:ext>
            </a:extLst>
          </p:cNvPr>
          <p:cNvSpPr>
            <a:spLocks noGrp="1"/>
          </p:cNvSpPr>
          <p:nvPr>
            <p:ph type="body" sz="half" idx="2"/>
          </p:nvPr>
        </p:nvSpPr>
        <p:spPr>
          <a:xfrm>
            <a:off x="594805" y="2120204"/>
            <a:ext cx="5912322" cy="3854468"/>
          </a:xfrm>
        </p:spPr>
        <p:txBody>
          <a:bodyPr>
            <a:normAutofit/>
          </a:bodyPr>
          <a:lstStyle/>
          <a:p>
            <a:r>
              <a:rPr lang="ro-RO" dirty="0"/>
              <a:t> </a:t>
            </a:r>
            <a:r>
              <a:rPr lang="ro-RO" sz="2400" dirty="0"/>
              <a:t>- Atrofierea unghiei</a:t>
            </a:r>
          </a:p>
          <a:p>
            <a:r>
              <a:rPr lang="ro-RO" sz="2400" dirty="0"/>
              <a:t>- Trebuie mers intai la medic pentru a descoperi cauza atrofierii unghiei</a:t>
            </a:r>
            <a:r>
              <a:rPr lang="en-US" sz="2400" dirty="0"/>
              <a:t>,</a:t>
            </a:r>
            <a:r>
              <a:rPr lang="ro-RO" sz="2400" dirty="0"/>
              <a:t> apoi se poate face o corectie scurta pana la nivelul faldului distal, dar urmarita continuu pentru a nu aparea complicatii </a:t>
            </a:r>
          </a:p>
          <a:p>
            <a:endParaRPr lang="ro-RO" sz="2000" dirty="0"/>
          </a:p>
          <a:p>
            <a:endParaRPr lang="ro-RO" dirty="0"/>
          </a:p>
        </p:txBody>
      </p:sp>
      <p:pic>
        <p:nvPicPr>
          <p:cNvPr id="7" name="Content Placeholder 4">
            <a:extLst>
              <a:ext uri="{FF2B5EF4-FFF2-40B4-BE49-F238E27FC236}">
                <a16:creationId xmlns:a16="http://schemas.microsoft.com/office/drawing/2014/main" id="{27FB2A1B-F385-441D-8C9E-834EC360C068}"/>
              </a:ext>
            </a:extLst>
          </p:cNvPr>
          <p:cNvPicPr>
            <a:picLocks noChangeAspect="1"/>
          </p:cNvPicPr>
          <p:nvPr/>
        </p:nvPicPr>
        <p:blipFill>
          <a:blip r:embed="rId2"/>
          <a:stretch>
            <a:fillRect/>
          </a:stretch>
        </p:blipFill>
        <p:spPr>
          <a:xfrm>
            <a:off x="6923314" y="2120204"/>
            <a:ext cx="4287915" cy="3054698"/>
          </a:xfrm>
          <a:prstGeom prst="rect">
            <a:avLst/>
          </a:prstGeom>
        </p:spPr>
      </p:pic>
    </p:spTree>
    <p:extLst>
      <p:ext uri="{BB962C8B-B14F-4D97-AF65-F5344CB8AC3E}">
        <p14:creationId xmlns:p14="http://schemas.microsoft.com/office/powerpoint/2010/main" val="506452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D82A-DBCD-4E92-8695-C074316356C0}"/>
              </a:ext>
            </a:extLst>
          </p:cNvPr>
          <p:cNvSpPr>
            <a:spLocks noGrp="1"/>
          </p:cNvSpPr>
          <p:nvPr>
            <p:ph type="title"/>
          </p:nvPr>
        </p:nvSpPr>
        <p:spPr>
          <a:xfrm>
            <a:off x="1154953" y="652130"/>
            <a:ext cx="9054172" cy="1049079"/>
          </a:xfrm>
        </p:spPr>
        <p:txBody>
          <a:bodyPr anchor="t"/>
          <a:lstStyle/>
          <a:p>
            <a:pPr algn="ctr"/>
            <a:r>
              <a:rPr lang="ro-RO" sz="2800" b="1" dirty="0"/>
              <a:t>Modificari ale suprafetei unghiilor</a:t>
            </a:r>
          </a:p>
        </p:txBody>
      </p:sp>
      <p:pic>
        <p:nvPicPr>
          <p:cNvPr id="7" name="Content Placeholder 6">
            <a:extLst>
              <a:ext uri="{FF2B5EF4-FFF2-40B4-BE49-F238E27FC236}">
                <a16:creationId xmlns:a16="http://schemas.microsoft.com/office/drawing/2014/main" id="{41B830E5-A9C7-4730-94C4-6F9295E54A6E}"/>
              </a:ext>
            </a:extLst>
          </p:cNvPr>
          <p:cNvPicPr>
            <a:picLocks noGrp="1" noChangeAspect="1"/>
          </p:cNvPicPr>
          <p:nvPr>
            <p:ph idx="1"/>
          </p:nvPr>
        </p:nvPicPr>
        <p:blipFill>
          <a:blip/>
          <a:stretch>
            <a:fillRect/>
          </a:stretch>
        </p:blipFill>
        <p:spPr>
          <a:xfrm>
            <a:off x="6377931" y="2447007"/>
            <a:ext cx="4994031" cy="3526972"/>
          </a:xfrm>
          <a:prstGeom prst="rect">
            <a:avLst/>
          </a:prstGeom>
        </p:spPr>
      </p:pic>
      <p:sp>
        <p:nvSpPr>
          <p:cNvPr id="4" name="Text Placeholder 3">
            <a:extLst>
              <a:ext uri="{FF2B5EF4-FFF2-40B4-BE49-F238E27FC236}">
                <a16:creationId xmlns:a16="http://schemas.microsoft.com/office/drawing/2014/main" id="{009D1578-1804-4CB0-9BB1-2BE3692AAD52}"/>
              </a:ext>
            </a:extLst>
          </p:cNvPr>
          <p:cNvSpPr>
            <a:spLocks noGrp="1"/>
          </p:cNvSpPr>
          <p:nvPr>
            <p:ph type="body" sz="half" idx="2"/>
          </p:nvPr>
        </p:nvSpPr>
        <p:spPr>
          <a:xfrm>
            <a:off x="318199" y="2027274"/>
            <a:ext cx="5862861" cy="4366438"/>
          </a:xfrm>
        </p:spPr>
        <p:txBody>
          <a:bodyPr>
            <a:normAutofit/>
          </a:bodyPr>
          <a:lstStyle/>
          <a:p>
            <a:r>
              <a:rPr lang="ro-RO" sz="2800" b="1" dirty="0"/>
              <a:t>               Santurile longitudinale</a:t>
            </a:r>
          </a:p>
          <a:p>
            <a:endParaRPr lang="ro-RO" sz="2800" b="1" dirty="0"/>
          </a:p>
          <a:p>
            <a:pPr marL="342900" indent="-342900">
              <a:buFontTx/>
              <a:buChar char="-"/>
            </a:pPr>
            <a:r>
              <a:rPr lang="en-US" sz="2400" dirty="0"/>
              <a:t>S</a:t>
            </a:r>
            <a:r>
              <a:rPr lang="ro-RO" sz="2400" dirty="0"/>
              <a:t>unt depresiuni ce pornesc de la matrice si ajung pana la</a:t>
            </a:r>
            <a:r>
              <a:rPr lang="en-US" sz="2400" dirty="0"/>
              <a:t> </a:t>
            </a:r>
            <a:r>
              <a:rPr lang="ro-RO" sz="2400" dirty="0"/>
              <a:t>marginea libera a unghiei.</a:t>
            </a:r>
          </a:p>
          <a:p>
            <a:pPr marL="342900" indent="-342900">
              <a:buFontTx/>
              <a:buChar char="-"/>
            </a:pPr>
            <a:r>
              <a:rPr lang="ro-RO" sz="2400" dirty="0"/>
              <a:t>Putem aplica material sintetic dar recomandam clientei un control amanuntit </a:t>
            </a:r>
            <a:endParaRPr lang="en-US" sz="2400" dirty="0"/>
          </a:p>
          <a:p>
            <a:pPr marL="342900" indent="-342900">
              <a:buFontTx/>
              <a:buChar char="-"/>
            </a:pPr>
            <a:endParaRPr lang="ro-RO" sz="2400" dirty="0"/>
          </a:p>
        </p:txBody>
      </p:sp>
      <p:pic>
        <p:nvPicPr>
          <p:cNvPr id="6" name="Content Placeholder 6">
            <a:extLst>
              <a:ext uri="{FF2B5EF4-FFF2-40B4-BE49-F238E27FC236}">
                <a16:creationId xmlns:a16="http://schemas.microsoft.com/office/drawing/2014/main" id="{99FF631C-8271-44AC-8958-05B6300975BB}"/>
              </a:ext>
            </a:extLst>
          </p:cNvPr>
          <p:cNvPicPr>
            <a:picLocks noChangeAspect="1"/>
          </p:cNvPicPr>
          <p:nvPr/>
        </p:nvPicPr>
        <p:blipFill>
          <a:blip r:embed="rId2"/>
          <a:stretch>
            <a:fillRect/>
          </a:stretch>
        </p:blipFill>
        <p:spPr>
          <a:xfrm>
            <a:off x="6377931" y="2478515"/>
            <a:ext cx="4994031" cy="3526972"/>
          </a:xfrm>
          <a:prstGeom prst="rect">
            <a:avLst/>
          </a:prstGeom>
        </p:spPr>
      </p:pic>
    </p:spTree>
    <p:extLst>
      <p:ext uri="{BB962C8B-B14F-4D97-AF65-F5344CB8AC3E}">
        <p14:creationId xmlns:p14="http://schemas.microsoft.com/office/powerpoint/2010/main" val="629449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DC4F7-C3DA-4E84-8CD4-5347A98058F0}"/>
              </a:ext>
            </a:extLst>
          </p:cNvPr>
          <p:cNvSpPr>
            <a:spLocks noGrp="1"/>
          </p:cNvSpPr>
          <p:nvPr>
            <p:ph type="title"/>
          </p:nvPr>
        </p:nvSpPr>
        <p:spPr>
          <a:xfrm>
            <a:off x="2134067" y="822251"/>
            <a:ext cx="8129896" cy="850604"/>
          </a:xfrm>
        </p:spPr>
        <p:txBody>
          <a:bodyPr anchor="t"/>
          <a:lstStyle/>
          <a:p>
            <a:pPr algn="ctr"/>
            <a:r>
              <a:rPr lang="ro-RO" sz="3200" b="1" dirty="0"/>
              <a:t>Onychorrexis</a:t>
            </a:r>
            <a:r>
              <a:rPr lang="ro-RO" sz="2800" b="1" dirty="0"/>
              <a:t> </a:t>
            </a:r>
          </a:p>
        </p:txBody>
      </p:sp>
      <p:pic>
        <p:nvPicPr>
          <p:cNvPr id="5" name="Content Placeholder 4">
            <a:extLst>
              <a:ext uri="{FF2B5EF4-FFF2-40B4-BE49-F238E27FC236}">
                <a16:creationId xmlns:a16="http://schemas.microsoft.com/office/drawing/2014/main" id="{F803FE56-A466-4929-B9B6-31B336E83FBA}"/>
              </a:ext>
            </a:extLst>
          </p:cNvPr>
          <p:cNvPicPr>
            <a:picLocks noGrp="1" noChangeAspect="1"/>
          </p:cNvPicPr>
          <p:nvPr>
            <p:ph idx="1"/>
          </p:nvPr>
        </p:nvPicPr>
        <p:blipFill>
          <a:blip/>
          <a:stretch>
            <a:fillRect/>
          </a:stretch>
        </p:blipFill>
        <p:spPr>
          <a:xfrm>
            <a:off x="5797150" y="3657599"/>
            <a:ext cx="2840574" cy="2683201"/>
          </a:xfrm>
          <a:prstGeom prst="rect">
            <a:avLst/>
          </a:prstGeom>
        </p:spPr>
      </p:pic>
      <p:sp>
        <p:nvSpPr>
          <p:cNvPr id="4" name="Text Placeholder 3">
            <a:extLst>
              <a:ext uri="{FF2B5EF4-FFF2-40B4-BE49-F238E27FC236}">
                <a16:creationId xmlns:a16="http://schemas.microsoft.com/office/drawing/2014/main" id="{1E7A1607-D50D-4B57-B44A-1C2764929EF4}"/>
              </a:ext>
            </a:extLst>
          </p:cNvPr>
          <p:cNvSpPr>
            <a:spLocks noGrp="1"/>
          </p:cNvSpPr>
          <p:nvPr>
            <p:ph type="body" sz="half" idx="2"/>
          </p:nvPr>
        </p:nvSpPr>
        <p:spPr>
          <a:xfrm>
            <a:off x="180870" y="2154865"/>
            <a:ext cx="5440209" cy="4451926"/>
          </a:xfrm>
        </p:spPr>
        <p:txBody>
          <a:bodyPr/>
          <a:lstStyle/>
          <a:p>
            <a:r>
              <a:rPr lang="en-US" sz="2400" dirty="0"/>
              <a:t>- </a:t>
            </a:r>
            <a:r>
              <a:rPr lang="ro-RO" sz="2400" dirty="0"/>
              <a:t>Este despicarea longitudinala a placii unghiale dinspre capatul distal catre centrul unghiei.  </a:t>
            </a:r>
            <a:endParaRPr lang="en-US" sz="2400" dirty="0"/>
          </a:p>
          <a:p>
            <a:endParaRPr lang="ro-RO" sz="2400" dirty="0"/>
          </a:p>
          <a:p>
            <a:r>
              <a:rPr lang="en-US" sz="2400" dirty="0"/>
              <a:t>- </a:t>
            </a:r>
            <a:r>
              <a:rPr lang="ro-RO" sz="2400" dirty="0"/>
              <a:t>Recomandam clientei o nutritie echilibrata, vitaminizare si sa mearga la medicul de familie pentru investigatii si control general.</a:t>
            </a:r>
          </a:p>
          <a:p>
            <a:endParaRPr lang="ro-RO" dirty="0"/>
          </a:p>
        </p:txBody>
      </p:sp>
      <p:pic>
        <p:nvPicPr>
          <p:cNvPr id="6" name="Picture 5">
            <a:extLst>
              <a:ext uri="{FF2B5EF4-FFF2-40B4-BE49-F238E27FC236}">
                <a16:creationId xmlns:a16="http://schemas.microsoft.com/office/drawing/2014/main" id="{FC819683-8700-4AB1-9393-41870C44050D}"/>
              </a:ext>
            </a:extLst>
          </p:cNvPr>
          <p:cNvPicPr>
            <a:picLocks noChangeAspect="1"/>
          </p:cNvPicPr>
          <p:nvPr/>
        </p:nvPicPr>
        <p:blipFill>
          <a:blip/>
          <a:stretch>
            <a:fillRect/>
          </a:stretch>
        </p:blipFill>
        <p:spPr>
          <a:xfrm>
            <a:off x="8637724" y="1305401"/>
            <a:ext cx="3554276" cy="2847079"/>
          </a:xfrm>
          <a:prstGeom prst="rect">
            <a:avLst/>
          </a:prstGeom>
        </p:spPr>
      </p:pic>
      <p:pic>
        <p:nvPicPr>
          <p:cNvPr id="3" name="Picture 2">
            <a:extLst>
              <a:ext uri="{FF2B5EF4-FFF2-40B4-BE49-F238E27FC236}">
                <a16:creationId xmlns:a16="http://schemas.microsoft.com/office/drawing/2014/main" id="{EB1C4118-A178-4DA5-B96D-105905BC35E9}"/>
              </a:ext>
            </a:extLst>
          </p:cNvPr>
          <p:cNvPicPr>
            <a:picLocks noChangeAspect="1"/>
          </p:cNvPicPr>
          <p:nvPr/>
        </p:nvPicPr>
        <p:blipFill>
          <a:blip r:embed="rId2"/>
          <a:stretch>
            <a:fillRect/>
          </a:stretch>
        </p:blipFill>
        <p:spPr>
          <a:xfrm>
            <a:off x="8637724" y="1305401"/>
            <a:ext cx="3554276" cy="2847079"/>
          </a:xfrm>
          <a:prstGeom prst="rect">
            <a:avLst/>
          </a:prstGeom>
        </p:spPr>
      </p:pic>
      <p:pic>
        <p:nvPicPr>
          <p:cNvPr id="9" name="Content Placeholder 4">
            <a:extLst>
              <a:ext uri="{FF2B5EF4-FFF2-40B4-BE49-F238E27FC236}">
                <a16:creationId xmlns:a16="http://schemas.microsoft.com/office/drawing/2014/main" id="{DFC075C6-842C-4593-BBEF-D45A1BF648B8}"/>
              </a:ext>
            </a:extLst>
          </p:cNvPr>
          <p:cNvPicPr>
            <a:picLocks noChangeAspect="1"/>
          </p:cNvPicPr>
          <p:nvPr/>
        </p:nvPicPr>
        <p:blipFill>
          <a:blip r:embed="rId3"/>
          <a:stretch>
            <a:fillRect/>
          </a:stretch>
        </p:blipFill>
        <p:spPr>
          <a:xfrm>
            <a:off x="5797150" y="3657599"/>
            <a:ext cx="2840574" cy="2683201"/>
          </a:xfrm>
          <a:prstGeom prst="rect">
            <a:avLst/>
          </a:prstGeom>
        </p:spPr>
      </p:pic>
    </p:spTree>
    <p:extLst>
      <p:ext uri="{BB962C8B-B14F-4D97-AF65-F5344CB8AC3E}">
        <p14:creationId xmlns:p14="http://schemas.microsoft.com/office/powerpoint/2010/main" val="3621212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401A-C117-47DE-8183-29A781BAD629}"/>
              </a:ext>
            </a:extLst>
          </p:cNvPr>
          <p:cNvSpPr>
            <a:spLocks noGrp="1"/>
          </p:cNvSpPr>
          <p:nvPr>
            <p:ph type="title"/>
          </p:nvPr>
        </p:nvSpPr>
        <p:spPr>
          <a:xfrm>
            <a:off x="3969772" y="94135"/>
            <a:ext cx="5627661" cy="666950"/>
          </a:xfrm>
        </p:spPr>
        <p:txBody>
          <a:bodyPr/>
          <a:lstStyle/>
          <a:p>
            <a:r>
              <a:rPr lang="ro-RO" sz="2800" b="1" dirty="0"/>
              <a:t>Liniile Beau</a:t>
            </a:r>
          </a:p>
        </p:txBody>
      </p:sp>
      <p:sp>
        <p:nvSpPr>
          <p:cNvPr id="4" name="Text Placeholder 3">
            <a:extLst>
              <a:ext uri="{FF2B5EF4-FFF2-40B4-BE49-F238E27FC236}">
                <a16:creationId xmlns:a16="http://schemas.microsoft.com/office/drawing/2014/main" id="{25B06E35-60C3-4F9C-8B4D-46CC533FFE1E}"/>
              </a:ext>
            </a:extLst>
          </p:cNvPr>
          <p:cNvSpPr>
            <a:spLocks noGrp="1"/>
          </p:cNvSpPr>
          <p:nvPr>
            <p:ph type="body" sz="half" idx="2"/>
          </p:nvPr>
        </p:nvSpPr>
        <p:spPr>
          <a:xfrm>
            <a:off x="110531" y="1516912"/>
            <a:ext cx="5985469" cy="5074808"/>
          </a:xfrm>
        </p:spPr>
        <p:txBody>
          <a:bodyPr>
            <a:normAutofit/>
          </a:bodyPr>
          <a:lstStyle/>
          <a:p>
            <a:r>
              <a:rPr lang="ro-RO" sz="2000" dirty="0"/>
              <a:t> -</a:t>
            </a:r>
            <a:r>
              <a:rPr lang="en-US" sz="2000" dirty="0"/>
              <a:t> S</a:t>
            </a:r>
            <a:r>
              <a:rPr lang="ro-RO" sz="2000" dirty="0"/>
              <a:t>unt santuri orizontale (transverse) pe suprafata unghiei</a:t>
            </a:r>
            <a:r>
              <a:rPr lang="en-US" sz="2000" dirty="0"/>
              <a:t>,</a:t>
            </a:r>
            <a:r>
              <a:rPr lang="ro-RO" sz="2000" dirty="0"/>
              <a:t> ce sunt paralele cu lunula</a:t>
            </a:r>
          </a:p>
          <a:p>
            <a:r>
              <a:rPr lang="ro-RO" sz="2000" dirty="0"/>
              <a:t>- Manichiurile brutale pot determina linii transverse</a:t>
            </a:r>
            <a:r>
              <a:rPr lang="en-US" sz="2000" dirty="0"/>
              <a:t>, de </a:t>
            </a:r>
            <a:r>
              <a:rPr lang="en-US" sz="2000" dirty="0" err="1"/>
              <a:t>exemplu</a:t>
            </a:r>
            <a:r>
              <a:rPr lang="en-US" sz="2000" dirty="0"/>
              <a:t> a</a:t>
            </a:r>
            <a:r>
              <a:rPr lang="ro-RO" sz="2000" dirty="0"/>
              <a:t>pasare</a:t>
            </a:r>
            <a:r>
              <a:rPr lang="en-US" sz="2000" dirty="0"/>
              <a:t>a</a:t>
            </a:r>
            <a:r>
              <a:rPr lang="ro-RO" sz="2000" dirty="0"/>
              <a:t> prea tare cu instrumentul de cuticule sau freza electrica.</a:t>
            </a:r>
          </a:p>
          <a:p>
            <a:pPr marL="342900" indent="-342900">
              <a:buFontTx/>
              <a:buChar char="-"/>
            </a:pPr>
            <a:r>
              <a:rPr lang="ro-RO" sz="2000" dirty="0"/>
              <a:t>Pot aparea in urma unor ticuri.</a:t>
            </a:r>
          </a:p>
          <a:p>
            <a:pPr marL="342900" indent="-342900">
              <a:buFontTx/>
              <a:buChar char="-"/>
            </a:pPr>
            <a:r>
              <a:rPr lang="ro-RO" sz="2000" dirty="0"/>
              <a:t>Putem aplica material, in cazul aparitiei lor in urma unor traumatisme</a:t>
            </a:r>
          </a:p>
        </p:txBody>
      </p:sp>
      <p:pic>
        <p:nvPicPr>
          <p:cNvPr id="8" name="Picture 7">
            <a:extLst>
              <a:ext uri="{FF2B5EF4-FFF2-40B4-BE49-F238E27FC236}">
                <a16:creationId xmlns:a16="http://schemas.microsoft.com/office/drawing/2014/main" id="{AF7E8E60-C73C-42FB-9D0E-723FDE6AAD15}"/>
              </a:ext>
            </a:extLst>
          </p:cNvPr>
          <p:cNvPicPr>
            <a:picLocks noChangeAspect="1"/>
          </p:cNvPicPr>
          <p:nvPr/>
        </p:nvPicPr>
        <p:blipFill>
          <a:blip/>
          <a:stretch>
            <a:fillRect/>
          </a:stretch>
        </p:blipFill>
        <p:spPr>
          <a:xfrm>
            <a:off x="6199107" y="523683"/>
            <a:ext cx="5127180" cy="3846909"/>
          </a:xfrm>
          <a:prstGeom prst="rect">
            <a:avLst/>
          </a:prstGeom>
        </p:spPr>
      </p:pic>
      <p:pic>
        <p:nvPicPr>
          <p:cNvPr id="11" name="Content Placeholder 10">
            <a:extLst>
              <a:ext uri="{FF2B5EF4-FFF2-40B4-BE49-F238E27FC236}">
                <a16:creationId xmlns:a16="http://schemas.microsoft.com/office/drawing/2014/main" id="{DE356559-8A17-4A69-931F-F060ECC01A04}"/>
              </a:ext>
            </a:extLst>
          </p:cNvPr>
          <p:cNvPicPr>
            <a:picLocks noGrp="1" noChangeAspect="1"/>
          </p:cNvPicPr>
          <p:nvPr>
            <p:ph idx="1"/>
          </p:nvPr>
        </p:nvPicPr>
        <p:blipFill>
          <a:blip r:embed="rId2"/>
          <a:stretch>
            <a:fillRect/>
          </a:stretch>
        </p:blipFill>
        <p:spPr>
          <a:xfrm>
            <a:off x="2026343" y="4864371"/>
            <a:ext cx="2926334" cy="1646063"/>
          </a:xfrm>
          <a:prstGeom prst="rect">
            <a:avLst/>
          </a:prstGeom>
        </p:spPr>
      </p:pic>
      <p:pic>
        <p:nvPicPr>
          <p:cNvPr id="12" name="Picture 11">
            <a:extLst>
              <a:ext uri="{FF2B5EF4-FFF2-40B4-BE49-F238E27FC236}">
                <a16:creationId xmlns:a16="http://schemas.microsoft.com/office/drawing/2014/main" id="{91667687-DC94-4780-B31E-842C5EC0AAB3}"/>
              </a:ext>
            </a:extLst>
          </p:cNvPr>
          <p:cNvPicPr>
            <a:picLocks noChangeAspect="1"/>
          </p:cNvPicPr>
          <p:nvPr/>
        </p:nvPicPr>
        <p:blipFill>
          <a:blip r:embed="rId3"/>
          <a:stretch>
            <a:fillRect/>
          </a:stretch>
        </p:blipFill>
        <p:spPr>
          <a:xfrm>
            <a:off x="8799432" y="4039054"/>
            <a:ext cx="2926334" cy="2724811"/>
          </a:xfrm>
          <a:prstGeom prst="rect">
            <a:avLst/>
          </a:prstGeom>
        </p:spPr>
      </p:pic>
      <p:pic>
        <p:nvPicPr>
          <p:cNvPr id="5" name="Picture 4">
            <a:extLst>
              <a:ext uri="{FF2B5EF4-FFF2-40B4-BE49-F238E27FC236}">
                <a16:creationId xmlns:a16="http://schemas.microsoft.com/office/drawing/2014/main" id="{AD85E6C5-26B0-4674-AD71-D1C2934FD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107" y="4054316"/>
            <a:ext cx="2600325" cy="1504950"/>
          </a:xfrm>
          <a:prstGeom prst="rect">
            <a:avLst/>
          </a:prstGeom>
        </p:spPr>
      </p:pic>
      <p:pic>
        <p:nvPicPr>
          <p:cNvPr id="3" name="Picture 2">
            <a:extLst>
              <a:ext uri="{FF2B5EF4-FFF2-40B4-BE49-F238E27FC236}">
                <a16:creationId xmlns:a16="http://schemas.microsoft.com/office/drawing/2014/main" id="{995D7A4E-965F-4335-B993-CD2B6973F3B5}"/>
              </a:ext>
            </a:extLst>
          </p:cNvPr>
          <p:cNvPicPr>
            <a:picLocks noChangeAspect="1"/>
          </p:cNvPicPr>
          <p:nvPr/>
        </p:nvPicPr>
        <p:blipFill>
          <a:blip r:embed="rId5"/>
          <a:stretch>
            <a:fillRect/>
          </a:stretch>
        </p:blipFill>
        <p:spPr>
          <a:xfrm>
            <a:off x="6199107" y="200756"/>
            <a:ext cx="5127180" cy="3846909"/>
          </a:xfrm>
          <a:prstGeom prst="rect">
            <a:avLst/>
          </a:prstGeom>
        </p:spPr>
      </p:pic>
    </p:spTree>
    <p:extLst>
      <p:ext uri="{BB962C8B-B14F-4D97-AF65-F5344CB8AC3E}">
        <p14:creationId xmlns:p14="http://schemas.microsoft.com/office/powerpoint/2010/main" val="2681356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32BE-AF4D-4CBB-B559-2B7D2682C348}"/>
              </a:ext>
            </a:extLst>
          </p:cNvPr>
          <p:cNvSpPr>
            <a:spLocks noGrp="1"/>
          </p:cNvSpPr>
          <p:nvPr>
            <p:ph type="title"/>
          </p:nvPr>
        </p:nvSpPr>
        <p:spPr>
          <a:xfrm>
            <a:off x="1990387" y="787565"/>
            <a:ext cx="8398275" cy="639193"/>
          </a:xfrm>
        </p:spPr>
        <p:txBody>
          <a:bodyPr anchor="t"/>
          <a:lstStyle/>
          <a:p>
            <a:pPr algn="ctr"/>
            <a:r>
              <a:rPr lang="ro-RO" sz="3200" b="1" dirty="0"/>
              <a:t>Pittingul</a:t>
            </a:r>
          </a:p>
        </p:txBody>
      </p:sp>
      <p:pic>
        <p:nvPicPr>
          <p:cNvPr id="5" name="Content Placeholder 4">
            <a:extLst>
              <a:ext uri="{FF2B5EF4-FFF2-40B4-BE49-F238E27FC236}">
                <a16:creationId xmlns:a16="http://schemas.microsoft.com/office/drawing/2014/main" id="{221F770A-9F77-4272-9E65-564F4417C662}"/>
              </a:ext>
            </a:extLst>
          </p:cNvPr>
          <p:cNvPicPr>
            <a:picLocks noGrp="1" noChangeAspect="1"/>
          </p:cNvPicPr>
          <p:nvPr>
            <p:ph idx="1"/>
          </p:nvPr>
        </p:nvPicPr>
        <p:blipFill>
          <a:blip r:embed="rId2"/>
          <a:stretch>
            <a:fillRect/>
          </a:stretch>
        </p:blipFill>
        <p:spPr>
          <a:xfrm>
            <a:off x="6332164" y="1552500"/>
            <a:ext cx="2625405" cy="3454505"/>
          </a:xfrm>
          <a:prstGeom prst="rect">
            <a:avLst/>
          </a:prstGeom>
        </p:spPr>
      </p:pic>
      <p:sp>
        <p:nvSpPr>
          <p:cNvPr id="4" name="Text Placeholder 3">
            <a:extLst>
              <a:ext uri="{FF2B5EF4-FFF2-40B4-BE49-F238E27FC236}">
                <a16:creationId xmlns:a16="http://schemas.microsoft.com/office/drawing/2014/main" id="{76F5A10E-A2A4-43DB-9EC8-026915C93AA4}"/>
              </a:ext>
            </a:extLst>
          </p:cNvPr>
          <p:cNvSpPr>
            <a:spLocks noGrp="1"/>
          </p:cNvSpPr>
          <p:nvPr>
            <p:ph type="body" sz="half" idx="2"/>
          </p:nvPr>
        </p:nvSpPr>
        <p:spPr>
          <a:xfrm>
            <a:off x="62144" y="2176130"/>
            <a:ext cx="5914912" cy="4594474"/>
          </a:xfrm>
        </p:spPr>
        <p:txBody>
          <a:bodyPr>
            <a:normAutofit/>
          </a:bodyPr>
          <a:lstStyle/>
          <a:p>
            <a:pPr marL="342900" indent="-342900">
              <a:buFontTx/>
              <a:buChar char="-"/>
            </a:pPr>
            <a:r>
              <a:rPr lang="ro-RO" sz="2400" dirty="0"/>
              <a:t>Pitting-urile unghiei sunt gropite in placa unghiala </a:t>
            </a:r>
          </a:p>
          <a:p>
            <a:endParaRPr lang="ro-RO" sz="2400" dirty="0"/>
          </a:p>
          <a:p>
            <a:r>
              <a:rPr lang="en-US" sz="2400" dirty="0"/>
              <a:t>- </a:t>
            </a:r>
            <a:r>
              <a:rPr lang="ro-RO" sz="2400" dirty="0"/>
              <a:t>Se recomanda sa ghidam clienta catre un consult medical. </a:t>
            </a:r>
            <a:endParaRPr lang="en-US" sz="2400" dirty="0"/>
          </a:p>
          <a:p>
            <a:r>
              <a:rPr lang="en-US" sz="2400" dirty="0"/>
              <a:t>- </a:t>
            </a:r>
            <a:r>
              <a:rPr lang="ro-RO" sz="2400" dirty="0"/>
              <a:t>Se poate acoperi cu material sintetic</a:t>
            </a:r>
            <a:r>
              <a:rPr lang="en-US" sz="2400" dirty="0"/>
              <a:t>,</a:t>
            </a:r>
            <a:r>
              <a:rPr lang="ro-RO" sz="2400" dirty="0"/>
              <a:t> dar nu in cazul psoriazisului.</a:t>
            </a:r>
          </a:p>
          <a:p>
            <a:endParaRPr lang="ro-RO" sz="2400" dirty="0"/>
          </a:p>
          <a:p>
            <a:endParaRPr lang="ro-RO" dirty="0"/>
          </a:p>
        </p:txBody>
      </p:sp>
      <p:pic>
        <p:nvPicPr>
          <p:cNvPr id="6" name="Picture 5">
            <a:extLst>
              <a:ext uri="{FF2B5EF4-FFF2-40B4-BE49-F238E27FC236}">
                <a16:creationId xmlns:a16="http://schemas.microsoft.com/office/drawing/2014/main" id="{7BF23C4B-A6DE-4980-A5D6-A98088687958}"/>
              </a:ext>
            </a:extLst>
          </p:cNvPr>
          <p:cNvPicPr>
            <a:picLocks noChangeAspect="1"/>
          </p:cNvPicPr>
          <p:nvPr/>
        </p:nvPicPr>
        <p:blipFill>
          <a:blip r:embed="rId3"/>
          <a:stretch>
            <a:fillRect/>
          </a:stretch>
        </p:blipFill>
        <p:spPr>
          <a:xfrm>
            <a:off x="9312677" y="2494625"/>
            <a:ext cx="2488790" cy="3390882"/>
          </a:xfrm>
          <a:prstGeom prst="rect">
            <a:avLst/>
          </a:prstGeom>
        </p:spPr>
      </p:pic>
    </p:spTree>
    <p:extLst>
      <p:ext uri="{BB962C8B-B14F-4D97-AF65-F5344CB8AC3E}">
        <p14:creationId xmlns:p14="http://schemas.microsoft.com/office/powerpoint/2010/main" val="3325655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11330-E8BF-4A46-BBCF-E794FE87D56B}"/>
              </a:ext>
            </a:extLst>
          </p:cNvPr>
          <p:cNvSpPr>
            <a:spLocks noGrp="1"/>
          </p:cNvSpPr>
          <p:nvPr>
            <p:ph type="title"/>
          </p:nvPr>
        </p:nvSpPr>
        <p:spPr>
          <a:xfrm>
            <a:off x="1970567" y="737191"/>
            <a:ext cx="7924800" cy="630865"/>
          </a:xfrm>
        </p:spPr>
        <p:txBody>
          <a:bodyPr anchor="t"/>
          <a:lstStyle/>
          <a:p>
            <a:r>
              <a:rPr lang="it-IT" b="1" dirty="0"/>
              <a:t>Modificari ale lamei unghiale si ale tesutului din jur</a:t>
            </a:r>
            <a:endParaRPr lang="ro-RO" b="1" dirty="0"/>
          </a:p>
        </p:txBody>
      </p:sp>
      <p:pic>
        <p:nvPicPr>
          <p:cNvPr id="5" name="Content Placeholder 4">
            <a:extLst>
              <a:ext uri="{FF2B5EF4-FFF2-40B4-BE49-F238E27FC236}">
                <a16:creationId xmlns:a16="http://schemas.microsoft.com/office/drawing/2014/main" id="{060DB235-B791-4B38-9BD2-3DC8657CE8E4}"/>
              </a:ext>
            </a:extLst>
          </p:cNvPr>
          <p:cNvPicPr>
            <a:picLocks noGrp="1" noChangeAspect="1"/>
          </p:cNvPicPr>
          <p:nvPr>
            <p:ph idx="1"/>
          </p:nvPr>
        </p:nvPicPr>
        <p:blipFill>
          <a:blip r:embed="rId2"/>
          <a:stretch>
            <a:fillRect/>
          </a:stretch>
        </p:blipFill>
        <p:spPr>
          <a:xfrm>
            <a:off x="6800929" y="1809979"/>
            <a:ext cx="2417700" cy="2286198"/>
          </a:xfrm>
          <a:prstGeom prst="rect">
            <a:avLst/>
          </a:prstGeom>
        </p:spPr>
      </p:pic>
      <p:sp>
        <p:nvSpPr>
          <p:cNvPr id="4" name="Text Placeholder 3">
            <a:extLst>
              <a:ext uri="{FF2B5EF4-FFF2-40B4-BE49-F238E27FC236}">
                <a16:creationId xmlns:a16="http://schemas.microsoft.com/office/drawing/2014/main" id="{49991198-5EF4-404E-AC1E-960E84DD251C}"/>
              </a:ext>
            </a:extLst>
          </p:cNvPr>
          <p:cNvSpPr>
            <a:spLocks noGrp="1"/>
          </p:cNvSpPr>
          <p:nvPr>
            <p:ph type="body" sz="half" idx="2"/>
          </p:nvPr>
        </p:nvSpPr>
        <p:spPr>
          <a:xfrm>
            <a:off x="1034902" y="1920949"/>
            <a:ext cx="5061098" cy="4103930"/>
          </a:xfrm>
        </p:spPr>
        <p:txBody>
          <a:bodyPr>
            <a:normAutofit/>
          </a:bodyPr>
          <a:lstStyle/>
          <a:p>
            <a:pPr algn="ctr"/>
            <a:r>
              <a:rPr lang="ro-RO" sz="2800" b="1" dirty="0"/>
              <a:t>Pterigyum–ul</a:t>
            </a:r>
          </a:p>
          <a:p>
            <a:endParaRPr lang="ro-RO" sz="2000" b="1" dirty="0"/>
          </a:p>
          <a:p>
            <a:pPr marL="342900" indent="-342900">
              <a:buFontTx/>
              <a:buChar char="-"/>
            </a:pPr>
            <a:r>
              <a:rPr lang="ro-RO" sz="2000" b="1" u="sng" dirty="0"/>
              <a:t>dorsal</a:t>
            </a:r>
            <a:r>
              <a:rPr lang="ro-RO" sz="2000" b="1" dirty="0"/>
              <a:t> </a:t>
            </a:r>
            <a:r>
              <a:rPr lang="ro-RO" sz="2000" dirty="0"/>
              <a:t>-consta in subtierea replilui proximal al unghiei</a:t>
            </a:r>
            <a:r>
              <a:rPr lang="en-US" sz="2000" dirty="0"/>
              <a:t>,</a:t>
            </a:r>
            <a:r>
              <a:rPr lang="ro-RO" sz="2000" dirty="0"/>
              <a:t> cu extensia cuticulei peste lama unghiala.</a:t>
            </a:r>
            <a:r>
              <a:rPr lang="en-US" sz="2000" dirty="0"/>
              <a:t>                                               </a:t>
            </a:r>
            <a:endParaRPr lang="ro-RO" sz="2000" dirty="0"/>
          </a:p>
          <a:p>
            <a:pPr marL="342900" indent="-342900">
              <a:buFontTx/>
              <a:buChar char="-"/>
            </a:pPr>
            <a:r>
              <a:rPr lang="en-US" sz="2000" b="1" dirty="0"/>
              <a:t> </a:t>
            </a:r>
            <a:r>
              <a:rPr lang="ro-RO" sz="2000" b="1" u="sng" dirty="0"/>
              <a:t>ventral</a:t>
            </a:r>
            <a:r>
              <a:rPr lang="ro-RO" sz="2000" b="1" dirty="0"/>
              <a:t> </a:t>
            </a:r>
            <a:r>
              <a:rPr lang="ro-RO" sz="2000" dirty="0"/>
              <a:t>in zona hiponichiumului.</a:t>
            </a:r>
          </a:p>
          <a:p>
            <a:r>
              <a:rPr lang="ro-RO" sz="2000" dirty="0"/>
              <a:t>Nu incercati sa indepartati voi aceasta piele de pe unghii. Se recomanda sa mearga la chirurgie.</a:t>
            </a:r>
          </a:p>
          <a:p>
            <a:endParaRPr lang="ro-RO" sz="2000" b="1" dirty="0"/>
          </a:p>
        </p:txBody>
      </p:sp>
      <p:pic>
        <p:nvPicPr>
          <p:cNvPr id="7" name="Picture 6">
            <a:extLst>
              <a:ext uri="{FF2B5EF4-FFF2-40B4-BE49-F238E27FC236}">
                <a16:creationId xmlns:a16="http://schemas.microsoft.com/office/drawing/2014/main" id="{6DF6801E-B62C-4D19-98F7-BD2CB02BD5F8}"/>
              </a:ext>
            </a:extLst>
          </p:cNvPr>
          <p:cNvPicPr>
            <a:picLocks noChangeAspect="1"/>
          </p:cNvPicPr>
          <p:nvPr/>
        </p:nvPicPr>
        <p:blipFill>
          <a:blip r:embed="rId3"/>
          <a:stretch>
            <a:fillRect/>
          </a:stretch>
        </p:blipFill>
        <p:spPr>
          <a:xfrm>
            <a:off x="9593154" y="1809979"/>
            <a:ext cx="2143125" cy="2286197"/>
          </a:xfrm>
          <a:prstGeom prst="rect">
            <a:avLst/>
          </a:prstGeom>
        </p:spPr>
      </p:pic>
      <p:pic>
        <p:nvPicPr>
          <p:cNvPr id="8" name="Picture 7">
            <a:extLst>
              <a:ext uri="{FF2B5EF4-FFF2-40B4-BE49-F238E27FC236}">
                <a16:creationId xmlns:a16="http://schemas.microsoft.com/office/drawing/2014/main" id="{024A3048-E735-4ECE-B9DD-3434B5E6C66E}"/>
              </a:ext>
            </a:extLst>
          </p:cNvPr>
          <p:cNvPicPr>
            <a:picLocks noChangeAspect="1"/>
          </p:cNvPicPr>
          <p:nvPr/>
        </p:nvPicPr>
        <p:blipFill>
          <a:blip r:embed="rId4"/>
          <a:stretch>
            <a:fillRect/>
          </a:stretch>
        </p:blipFill>
        <p:spPr>
          <a:xfrm>
            <a:off x="6800928" y="4278619"/>
            <a:ext cx="2247900" cy="2459531"/>
          </a:xfrm>
          <a:prstGeom prst="rect">
            <a:avLst/>
          </a:prstGeom>
        </p:spPr>
      </p:pic>
      <p:pic>
        <p:nvPicPr>
          <p:cNvPr id="9" name="Picture 8">
            <a:extLst>
              <a:ext uri="{FF2B5EF4-FFF2-40B4-BE49-F238E27FC236}">
                <a16:creationId xmlns:a16="http://schemas.microsoft.com/office/drawing/2014/main" id="{54A4DA8B-48D5-4939-A161-E239CF20C450}"/>
              </a:ext>
            </a:extLst>
          </p:cNvPr>
          <p:cNvPicPr>
            <a:picLocks noChangeAspect="1"/>
          </p:cNvPicPr>
          <p:nvPr/>
        </p:nvPicPr>
        <p:blipFill>
          <a:blip r:embed="rId5"/>
          <a:stretch>
            <a:fillRect/>
          </a:stretch>
        </p:blipFill>
        <p:spPr>
          <a:xfrm>
            <a:off x="9377131" y="4296911"/>
            <a:ext cx="2575172" cy="2286197"/>
          </a:xfrm>
          <a:prstGeom prst="rect">
            <a:avLst/>
          </a:prstGeom>
        </p:spPr>
      </p:pic>
    </p:spTree>
    <p:extLst>
      <p:ext uri="{BB962C8B-B14F-4D97-AF65-F5344CB8AC3E}">
        <p14:creationId xmlns:p14="http://schemas.microsoft.com/office/powerpoint/2010/main" val="3837722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D8C3-1FB9-4783-8368-A9898C0831C1}"/>
              </a:ext>
            </a:extLst>
          </p:cNvPr>
          <p:cNvSpPr>
            <a:spLocks noGrp="1"/>
          </p:cNvSpPr>
          <p:nvPr>
            <p:ph type="title"/>
          </p:nvPr>
        </p:nvSpPr>
        <p:spPr>
          <a:xfrm>
            <a:off x="4075813" y="921487"/>
            <a:ext cx="3990753" cy="843517"/>
          </a:xfrm>
        </p:spPr>
        <p:txBody>
          <a:bodyPr anchor="t"/>
          <a:lstStyle/>
          <a:p>
            <a:r>
              <a:rPr lang="ro-RO" sz="3200" b="1" dirty="0"/>
              <a:t>Onicoschizia</a:t>
            </a:r>
          </a:p>
        </p:txBody>
      </p:sp>
      <p:pic>
        <p:nvPicPr>
          <p:cNvPr id="5" name="Content Placeholder 4">
            <a:extLst>
              <a:ext uri="{FF2B5EF4-FFF2-40B4-BE49-F238E27FC236}">
                <a16:creationId xmlns:a16="http://schemas.microsoft.com/office/drawing/2014/main" id="{8FA74377-99DE-49E6-968D-C19CE8C5B88A}"/>
              </a:ext>
            </a:extLst>
          </p:cNvPr>
          <p:cNvPicPr>
            <a:picLocks noGrp="1" noChangeAspect="1"/>
          </p:cNvPicPr>
          <p:nvPr>
            <p:ph idx="1"/>
          </p:nvPr>
        </p:nvPicPr>
        <p:blipFill>
          <a:blip r:embed="rId2"/>
          <a:stretch>
            <a:fillRect/>
          </a:stretch>
        </p:blipFill>
        <p:spPr>
          <a:xfrm>
            <a:off x="6958544" y="1492962"/>
            <a:ext cx="2969009" cy="2689934"/>
          </a:xfrm>
          <a:prstGeom prst="rect">
            <a:avLst/>
          </a:prstGeom>
        </p:spPr>
      </p:pic>
      <p:sp>
        <p:nvSpPr>
          <p:cNvPr id="4" name="Text Placeholder 3">
            <a:extLst>
              <a:ext uri="{FF2B5EF4-FFF2-40B4-BE49-F238E27FC236}">
                <a16:creationId xmlns:a16="http://schemas.microsoft.com/office/drawing/2014/main" id="{B0CAD08F-0022-4757-B512-9F52333F9D39}"/>
              </a:ext>
            </a:extLst>
          </p:cNvPr>
          <p:cNvSpPr>
            <a:spLocks noGrp="1"/>
          </p:cNvSpPr>
          <p:nvPr>
            <p:ph type="body" sz="half" idx="2"/>
          </p:nvPr>
        </p:nvSpPr>
        <p:spPr>
          <a:xfrm>
            <a:off x="878958" y="2544726"/>
            <a:ext cx="5635256" cy="4113526"/>
          </a:xfrm>
        </p:spPr>
        <p:txBody>
          <a:bodyPr>
            <a:normAutofit/>
          </a:bodyPr>
          <a:lstStyle/>
          <a:p>
            <a:r>
              <a:rPr lang="en-US" sz="2400" dirty="0"/>
              <a:t>- </a:t>
            </a:r>
            <a:r>
              <a:rPr lang="ro-RO" sz="2400" dirty="0"/>
              <a:t>sau unghiile sfaramicioase ce se exfoliaza in straturi, neavand suprafata neteda. </a:t>
            </a:r>
          </a:p>
          <a:p>
            <a:pPr marL="285750" indent="-285750">
              <a:buFont typeface="Wingdings" panose="05000000000000000000" pitchFamily="2" charset="2"/>
              <a:buChar char="Ø"/>
            </a:pPr>
            <a:endParaRPr lang="ro-RO" sz="2400" dirty="0"/>
          </a:p>
          <a:p>
            <a:pPr marL="285750" indent="-285750">
              <a:buFont typeface="Wingdings" panose="05000000000000000000" pitchFamily="2" charset="2"/>
              <a:buChar char="Ø"/>
            </a:pPr>
            <a:r>
              <a:rPr lang="ro-RO" sz="2400" dirty="0"/>
              <a:t>Recomandam clientei folosirea manusilor</a:t>
            </a:r>
            <a:r>
              <a:rPr lang="en-US" sz="2400" dirty="0"/>
              <a:t> </a:t>
            </a:r>
            <a:r>
              <a:rPr lang="en-US" sz="2400" dirty="0" err="1"/>
              <a:t>si</a:t>
            </a:r>
            <a:r>
              <a:rPr lang="ro-RO" sz="2400" dirty="0"/>
              <a:t> hidratare</a:t>
            </a:r>
            <a:r>
              <a:rPr lang="en-US" sz="2400" dirty="0"/>
              <a:t>,</a:t>
            </a:r>
            <a:r>
              <a:rPr lang="ro-RO" sz="2400" dirty="0"/>
              <a:t> atat interna cat si externa</a:t>
            </a:r>
            <a:r>
              <a:rPr lang="en-US" sz="2000" dirty="0"/>
              <a:t>.</a:t>
            </a:r>
            <a:endParaRPr lang="ro-RO" sz="2000" dirty="0"/>
          </a:p>
          <a:p>
            <a:pPr marL="285750" indent="-285750">
              <a:buFont typeface="Wingdings" panose="05000000000000000000" pitchFamily="2" charset="2"/>
              <a:buChar char="Ø"/>
            </a:pPr>
            <a:endParaRPr lang="ro-RO" dirty="0"/>
          </a:p>
        </p:txBody>
      </p:sp>
      <p:pic>
        <p:nvPicPr>
          <p:cNvPr id="6" name="Picture 5">
            <a:extLst>
              <a:ext uri="{FF2B5EF4-FFF2-40B4-BE49-F238E27FC236}">
                <a16:creationId xmlns:a16="http://schemas.microsoft.com/office/drawing/2014/main" id="{4AE261D9-3E2F-488E-BD48-7057F1DC465F}"/>
              </a:ext>
            </a:extLst>
          </p:cNvPr>
          <p:cNvPicPr>
            <a:picLocks noChangeAspect="1"/>
          </p:cNvPicPr>
          <p:nvPr/>
        </p:nvPicPr>
        <p:blipFill>
          <a:blip r:embed="rId3"/>
          <a:stretch>
            <a:fillRect/>
          </a:stretch>
        </p:blipFill>
        <p:spPr>
          <a:xfrm>
            <a:off x="8751903" y="4270159"/>
            <a:ext cx="2969008" cy="2388093"/>
          </a:xfrm>
          <a:prstGeom prst="rect">
            <a:avLst/>
          </a:prstGeom>
        </p:spPr>
      </p:pic>
    </p:spTree>
    <p:extLst>
      <p:ext uri="{BB962C8B-B14F-4D97-AF65-F5344CB8AC3E}">
        <p14:creationId xmlns:p14="http://schemas.microsoft.com/office/powerpoint/2010/main" val="1250307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7DE00-6FBE-4B61-A04F-9E2BC82CB01A}"/>
              </a:ext>
            </a:extLst>
          </p:cNvPr>
          <p:cNvSpPr>
            <a:spLocks noGrp="1"/>
          </p:cNvSpPr>
          <p:nvPr>
            <p:ph type="title"/>
          </p:nvPr>
        </p:nvSpPr>
        <p:spPr>
          <a:xfrm>
            <a:off x="1637414" y="427190"/>
            <a:ext cx="7977033" cy="771324"/>
          </a:xfrm>
        </p:spPr>
        <p:txBody>
          <a:bodyPr anchor="t"/>
          <a:lstStyle/>
          <a:p>
            <a:pPr algn="ctr"/>
            <a:r>
              <a:rPr lang="ro-RO" sz="3200" b="1" dirty="0"/>
              <a:t>Onicoliza</a:t>
            </a:r>
          </a:p>
        </p:txBody>
      </p:sp>
      <p:pic>
        <p:nvPicPr>
          <p:cNvPr id="5" name="Content Placeholder 4">
            <a:extLst>
              <a:ext uri="{FF2B5EF4-FFF2-40B4-BE49-F238E27FC236}">
                <a16:creationId xmlns:a16="http://schemas.microsoft.com/office/drawing/2014/main" id="{EE09CC90-CDD2-4241-A4D7-EFC8FA1A578E}"/>
              </a:ext>
            </a:extLst>
          </p:cNvPr>
          <p:cNvPicPr>
            <a:picLocks noGrp="1" noChangeAspect="1"/>
          </p:cNvPicPr>
          <p:nvPr>
            <p:ph idx="1"/>
          </p:nvPr>
        </p:nvPicPr>
        <p:blipFill>
          <a:blip r:embed="rId2"/>
          <a:stretch>
            <a:fillRect/>
          </a:stretch>
        </p:blipFill>
        <p:spPr>
          <a:xfrm>
            <a:off x="8035111" y="1239706"/>
            <a:ext cx="2072820" cy="2072820"/>
          </a:xfrm>
          <a:prstGeom prst="rect">
            <a:avLst/>
          </a:prstGeom>
        </p:spPr>
      </p:pic>
      <p:sp>
        <p:nvSpPr>
          <p:cNvPr id="4" name="Text Placeholder 3">
            <a:extLst>
              <a:ext uri="{FF2B5EF4-FFF2-40B4-BE49-F238E27FC236}">
                <a16:creationId xmlns:a16="http://schemas.microsoft.com/office/drawing/2014/main" id="{A8FCD677-33B6-4BEE-AAAF-C0F39BA5903C}"/>
              </a:ext>
            </a:extLst>
          </p:cNvPr>
          <p:cNvSpPr>
            <a:spLocks noGrp="1"/>
          </p:cNvSpPr>
          <p:nvPr>
            <p:ph type="body" sz="half" idx="2"/>
          </p:nvPr>
        </p:nvSpPr>
        <p:spPr>
          <a:xfrm>
            <a:off x="372450" y="1242931"/>
            <a:ext cx="8367514" cy="5615069"/>
          </a:xfrm>
        </p:spPr>
        <p:txBody>
          <a:bodyPr>
            <a:normAutofit lnSpcReduction="10000"/>
          </a:bodyPr>
          <a:lstStyle/>
          <a:p>
            <a:r>
              <a:rPr lang="ro-RO" sz="1600" dirty="0"/>
              <a:t>- </a:t>
            </a:r>
            <a:r>
              <a:rPr lang="ro-RO" sz="2000" dirty="0"/>
              <a:t>Este separarea (desprinderea) a unghiei de patul unghial.</a:t>
            </a:r>
          </a:p>
          <a:p>
            <a:r>
              <a:rPr lang="ro-RO" sz="2000" u="sng" dirty="0"/>
              <a:t>Cauzele onicolizei</a:t>
            </a:r>
            <a:r>
              <a:rPr lang="ro-RO" sz="2000" dirty="0"/>
              <a:t>:</a:t>
            </a:r>
          </a:p>
          <a:p>
            <a:r>
              <a:rPr lang="en-US" sz="2000" dirty="0"/>
              <a:t>- </a:t>
            </a:r>
            <a:r>
              <a:rPr lang="ro-RO" sz="2000" dirty="0"/>
              <a:t>degajarea de caldură intensă în timpul procesului de polimerizare</a:t>
            </a:r>
            <a:r>
              <a:rPr lang="en-US" sz="2000" dirty="0"/>
              <a:t>.</a:t>
            </a:r>
            <a:endParaRPr lang="ro-RO" sz="2000" dirty="0"/>
          </a:p>
          <a:p>
            <a:r>
              <a:rPr lang="ro-RO" sz="2000" dirty="0"/>
              <a:t>- pilirea excesivă în zona punctelor de stress</a:t>
            </a:r>
            <a:r>
              <a:rPr lang="en-US" sz="2000" dirty="0"/>
              <a:t>.</a:t>
            </a:r>
            <a:endParaRPr lang="ro-RO" sz="2000" dirty="0"/>
          </a:p>
          <a:p>
            <a:r>
              <a:rPr lang="ro-RO" sz="2000" dirty="0"/>
              <a:t>- pinch-ul</a:t>
            </a:r>
            <a:r>
              <a:rPr lang="en-US" sz="2000" dirty="0"/>
              <a:t>.</a:t>
            </a:r>
            <a:endParaRPr lang="ro-RO" sz="2000" dirty="0"/>
          </a:p>
          <a:p>
            <a:r>
              <a:rPr lang="ro-RO" sz="2000" dirty="0"/>
              <a:t>- traumatisme</a:t>
            </a:r>
            <a:r>
              <a:rPr lang="en-US" sz="2000" dirty="0"/>
              <a:t>.</a:t>
            </a:r>
            <a:endParaRPr lang="ro-RO" sz="2000" dirty="0"/>
          </a:p>
          <a:p>
            <a:r>
              <a:rPr lang="ro-RO" sz="2000" dirty="0"/>
              <a:t>- micoze</a:t>
            </a:r>
            <a:r>
              <a:rPr lang="en-US" sz="2000" dirty="0"/>
              <a:t>.</a:t>
            </a:r>
            <a:endParaRPr lang="ro-RO" sz="2000" dirty="0"/>
          </a:p>
          <a:p>
            <a:r>
              <a:rPr lang="ro-RO" sz="2000" dirty="0"/>
              <a:t>- anumite boli (psoriazis, lichen plan, paronichiile,</a:t>
            </a:r>
            <a:r>
              <a:rPr lang="en-US" sz="2000" dirty="0"/>
              <a:t> </a:t>
            </a:r>
            <a:r>
              <a:rPr lang="ro-RO" sz="2000" dirty="0"/>
              <a:t>boli tiroidiene, diabet, lupus)</a:t>
            </a:r>
            <a:r>
              <a:rPr lang="en-US" sz="2000" dirty="0"/>
              <a:t>.</a:t>
            </a:r>
            <a:endParaRPr lang="ro-RO" sz="2000" dirty="0"/>
          </a:p>
          <a:p>
            <a:r>
              <a:rPr lang="ro-RO" sz="2000" dirty="0"/>
              <a:t>- purtarea de încălțăminte strâmtă</a:t>
            </a:r>
            <a:r>
              <a:rPr lang="en-US" sz="2000" dirty="0"/>
              <a:t>.</a:t>
            </a:r>
            <a:endParaRPr lang="ro-RO" sz="2000" dirty="0"/>
          </a:p>
          <a:p>
            <a:r>
              <a:rPr lang="ro-RO" sz="2000" dirty="0"/>
              <a:t>- carențe de vitamine și minerale</a:t>
            </a:r>
            <a:r>
              <a:rPr lang="en-US" sz="2000" dirty="0"/>
              <a:t>.</a:t>
            </a:r>
            <a:endParaRPr lang="ro-RO" sz="2000" dirty="0"/>
          </a:p>
          <a:p>
            <a:r>
              <a:rPr lang="ro-RO" sz="2000" dirty="0"/>
              <a:t>- infecții fungice (onicomicoza)</a:t>
            </a:r>
            <a:r>
              <a:rPr lang="en-US" sz="2000" dirty="0"/>
              <a:t>.</a:t>
            </a:r>
            <a:endParaRPr lang="ro-RO" sz="2000" dirty="0"/>
          </a:p>
          <a:p>
            <a:r>
              <a:rPr lang="ro-RO" sz="2000" dirty="0"/>
              <a:t>- substanțe chimice</a:t>
            </a:r>
            <a:r>
              <a:rPr lang="en-US" sz="2000" dirty="0"/>
              <a:t> </a:t>
            </a:r>
            <a:r>
              <a:rPr lang="ro-RO" sz="2000" dirty="0"/>
              <a:t>(arsura chimica)</a:t>
            </a:r>
            <a:r>
              <a:rPr lang="en-US" sz="2000" dirty="0"/>
              <a:t>.</a:t>
            </a:r>
            <a:endParaRPr lang="ro-RO" sz="2000" dirty="0"/>
          </a:p>
          <a:p>
            <a:pPr marL="285750" indent="-285750">
              <a:buFontTx/>
              <a:buChar char="-"/>
            </a:pPr>
            <a:endParaRPr lang="ro-RO" sz="2000" dirty="0"/>
          </a:p>
          <a:p>
            <a:endParaRPr lang="ro-RO" dirty="0"/>
          </a:p>
        </p:txBody>
      </p:sp>
      <p:pic>
        <p:nvPicPr>
          <p:cNvPr id="7" name="Picture 6">
            <a:extLst>
              <a:ext uri="{FF2B5EF4-FFF2-40B4-BE49-F238E27FC236}">
                <a16:creationId xmlns:a16="http://schemas.microsoft.com/office/drawing/2014/main" id="{095FA5AC-A222-40B4-8148-68BBF98ACF84}"/>
              </a:ext>
            </a:extLst>
          </p:cNvPr>
          <p:cNvPicPr>
            <a:picLocks noChangeAspect="1"/>
          </p:cNvPicPr>
          <p:nvPr/>
        </p:nvPicPr>
        <p:blipFill>
          <a:blip r:embed="rId3"/>
          <a:stretch>
            <a:fillRect/>
          </a:stretch>
        </p:blipFill>
        <p:spPr>
          <a:xfrm>
            <a:off x="9071521" y="3404586"/>
            <a:ext cx="2847975" cy="1609725"/>
          </a:xfrm>
          <a:prstGeom prst="rect">
            <a:avLst/>
          </a:prstGeom>
        </p:spPr>
      </p:pic>
      <p:pic>
        <p:nvPicPr>
          <p:cNvPr id="8" name="Picture 7">
            <a:extLst>
              <a:ext uri="{FF2B5EF4-FFF2-40B4-BE49-F238E27FC236}">
                <a16:creationId xmlns:a16="http://schemas.microsoft.com/office/drawing/2014/main" id="{83A1EA71-8E7D-4E2F-BC7C-2400987B8B05}"/>
              </a:ext>
            </a:extLst>
          </p:cNvPr>
          <p:cNvPicPr>
            <a:picLocks noChangeAspect="1"/>
          </p:cNvPicPr>
          <p:nvPr/>
        </p:nvPicPr>
        <p:blipFill>
          <a:blip r:embed="rId4"/>
          <a:stretch>
            <a:fillRect/>
          </a:stretch>
        </p:blipFill>
        <p:spPr>
          <a:xfrm>
            <a:off x="6537872" y="5121873"/>
            <a:ext cx="3076575" cy="1485900"/>
          </a:xfrm>
          <a:prstGeom prst="rect">
            <a:avLst/>
          </a:prstGeom>
        </p:spPr>
      </p:pic>
    </p:spTree>
    <p:extLst>
      <p:ext uri="{BB962C8B-B14F-4D97-AF65-F5344CB8AC3E}">
        <p14:creationId xmlns:p14="http://schemas.microsoft.com/office/powerpoint/2010/main" val="2096512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7B026-3093-40D5-8A5C-75DA350B6395}"/>
              </a:ext>
            </a:extLst>
          </p:cNvPr>
          <p:cNvSpPr>
            <a:spLocks noGrp="1"/>
          </p:cNvSpPr>
          <p:nvPr>
            <p:ph type="title"/>
          </p:nvPr>
        </p:nvSpPr>
        <p:spPr>
          <a:xfrm>
            <a:off x="646111" y="552893"/>
            <a:ext cx="9404723" cy="985283"/>
          </a:xfrm>
        </p:spPr>
        <p:txBody>
          <a:bodyPr/>
          <a:lstStyle/>
          <a:p>
            <a:pPr algn="ctr"/>
            <a:r>
              <a:rPr lang="ro-RO" dirty="0"/>
              <a:t> </a:t>
            </a:r>
            <a:r>
              <a:rPr lang="ro-RO" sz="3200" b="1" dirty="0"/>
              <a:t>Tratamentul onicolizei </a:t>
            </a:r>
          </a:p>
        </p:txBody>
      </p:sp>
      <p:sp>
        <p:nvSpPr>
          <p:cNvPr id="3" name="Content Placeholder 2">
            <a:extLst>
              <a:ext uri="{FF2B5EF4-FFF2-40B4-BE49-F238E27FC236}">
                <a16:creationId xmlns:a16="http://schemas.microsoft.com/office/drawing/2014/main" id="{9A1447E7-67FD-4A92-8EAD-AE7462A7DBBF}"/>
              </a:ext>
            </a:extLst>
          </p:cNvPr>
          <p:cNvSpPr>
            <a:spLocks noGrp="1"/>
          </p:cNvSpPr>
          <p:nvPr>
            <p:ph idx="1"/>
          </p:nvPr>
        </p:nvSpPr>
        <p:spPr>
          <a:xfrm>
            <a:off x="326065" y="1679944"/>
            <a:ext cx="8116186" cy="5178056"/>
          </a:xfrm>
        </p:spPr>
        <p:txBody>
          <a:bodyPr>
            <a:normAutofit/>
          </a:bodyPr>
          <a:lstStyle/>
          <a:p>
            <a:pPr marL="0" indent="0">
              <a:buNone/>
            </a:pPr>
            <a:r>
              <a:rPr lang="en-US" dirty="0"/>
              <a:t>- D</a:t>
            </a:r>
            <a:r>
              <a:rPr lang="ro-RO" dirty="0"/>
              <a:t>epinde de cauza care a dus la apariția acestei afecțiuni si este stabilit de medic.</a:t>
            </a:r>
          </a:p>
          <a:p>
            <a:pPr>
              <a:buFontTx/>
              <a:buChar char="-"/>
            </a:pPr>
            <a:r>
              <a:rPr lang="ro-RO" dirty="0"/>
              <a:t>Daca zona este foarte mica</a:t>
            </a:r>
            <a:r>
              <a:rPr lang="en-US" dirty="0"/>
              <a:t>,</a:t>
            </a:r>
            <a:r>
              <a:rPr lang="ro-RO" dirty="0"/>
              <a:t> ea se poate regenera singura</a:t>
            </a:r>
            <a:r>
              <a:rPr lang="en-US" dirty="0"/>
              <a:t>.</a:t>
            </a:r>
            <a:r>
              <a:rPr lang="ro-RO" dirty="0"/>
              <a:t> </a:t>
            </a:r>
            <a:r>
              <a:rPr lang="en-US" dirty="0"/>
              <a:t>R</a:t>
            </a:r>
            <a:r>
              <a:rPr lang="ro-RO" dirty="0"/>
              <a:t>ecomand sa spele zona cu antiseptic si sa tina zona uscata.</a:t>
            </a:r>
          </a:p>
          <a:p>
            <a:pPr>
              <a:buFontTx/>
              <a:buChar char="-"/>
            </a:pPr>
            <a:r>
              <a:rPr lang="ro-RO" dirty="0"/>
              <a:t> Daca zona este mare</a:t>
            </a:r>
            <a:r>
              <a:rPr lang="en-US" dirty="0"/>
              <a:t>,</a:t>
            </a:r>
            <a:r>
              <a:rPr lang="ro-RO" dirty="0"/>
              <a:t> se poate indeparta zona desprinsa, se curata foarte bine pentru a nu acumula bacterii</a:t>
            </a:r>
            <a:r>
              <a:rPr lang="en-US" dirty="0"/>
              <a:t>,</a:t>
            </a:r>
            <a:r>
              <a:rPr lang="ro-RO" dirty="0"/>
              <a:t> fungi intre unghie si patul unghial.</a:t>
            </a:r>
          </a:p>
          <a:p>
            <a:pPr>
              <a:buFontTx/>
              <a:buChar char="-"/>
            </a:pPr>
            <a:r>
              <a:rPr lang="ro-RO" dirty="0"/>
              <a:t>Daca zona desprinsa e alba,</a:t>
            </a:r>
            <a:r>
              <a:rPr lang="en-US" dirty="0"/>
              <a:t> </a:t>
            </a:r>
            <a:r>
              <a:rPr lang="ro-RO" dirty="0"/>
              <a:t>nu este infectata</a:t>
            </a:r>
            <a:r>
              <a:rPr lang="en-US" dirty="0"/>
              <a:t> </a:t>
            </a:r>
            <a:r>
              <a:rPr lang="en-US" dirty="0" err="1"/>
              <a:t>si</a:t>
            </a:r>
            <a:r>
              <a:rPr lang="ro-RO" dirty="0"/>
              <a:t> nu are modificari de culoare, putem face o curatare si protezare a zonei. </a:t>
            </a:r>
          </a:p>
          <a:p>
            <a:pPr>
              <a:buFontTx/>
              <a:buChar char="-"/>
            </a:pPr>
            <a:endParaRPr lang="en-US" dirty="0"/>
          </a:p>
          <a:p>
            <a:pPr marL="0" indent="0">
              <a:buNone/>
            </a:pPr>
            <a:r>
              <a:rPr lang="ro-RO" dirty="0"/>
              <a:t>✔️Onicoliza se poate rezolva</a:t>
            </a:r>
            <a:r>
              <a:rPr lang="en-US" dirty="0"/>
              <a:t>,</a:t>
            </a:r>
            <a:r>
              <a:rPr lang="ro-RO" dirty="0"/>
              <a:t> atâta timp cât este in faza incipienta.</a:t>
            </a:r>
          </a:p>
          <a:p>
            <a:endParaRPr lang="ro-RO" dirty="0"/>
          </a:p>
        </p:txBody>
      </p:sp>
      <p:pic>
        <p:nvPicPr>
          <p:cNvPr id="4" name="Picture 3">
            <a:extLst>
              <a:ext uri="{FF2B5EF4-FFF2-40B4-BE49-F238E27FC236}">
                <a16:creationId xmlns:a16="http://schemas.microsoft.com/office/drawing/2014/main" id="{47B9E58F-73A5-4E7C-8B7A-EBA2BD8936F8}"/>
              </a:ext>
            </a:extLst>
          </p:cNvPr>
          <p:cNvPicPr>
            <a:picLocks noChangeAspect="1"/>
          </p:cNvPicPr>
          <p:nvPr/>
        </p:nvPicPr>
        <p:blipFill>
          <a:blip r:embed="rId2"/>
          <a:stretch>
            <a:fillRect/>
          </a:stretch>
        </p:blipFill>
        <p:spPr>
          <a:xfrm>
            <a:off x="8682136" y="1758551"/>
            <a:ext cx="3302718" cy="1899049"/>
          </a:xfrm>
          <a:prstGeom prst="rect">
            <a:avLst/>
          </a:prstGeom>
        </p:spPr>
      </p:pic>
      <p:pic>
        <p:nvPicPr>
          <p:cNvPr id="5" name="Picture 4">
            <a:extLst>
              <a:ext uri="{FF2B5EF4-FFF2-40B4-BE49-F238E27FC236}">
                <a16:creationId xmlns:a16="http://schemas.microsoft.com/office/drawing/2014/main" id="{05FC70A3-D392-4C05-83D9-E9974E44BDED}"/>
              </a:ext>
            </a:extLst>
          </p:cNvPr>
          <p:cNvPicPr>
            <a:picLocks noChangeAspect="1"/>
          </p:cNvPicPr>
          <p:nvPr/>
        </p:nvPicPr>
        <p:blipFill>
          <a:blip r:embed="rId3"/>
          <a:stretch>
            <a:fillRect/>
          </a:stretch>
        </p:blipFill>
        <p:spPr>
          <a:xfrm>
            <a:off x="8735362" y="3696015"/>
            <a:ext cx="3048264" cy="3048264"/>
          </a:xfrm>
          <a:prstGeom prst="rect">
            <a:avLst/>
          </a:prstGeom>
        </p:spPr>
      </p:pic>
    </p:spTree>
    <p:extLst>
      <p:ext uri="{BB962C8B-B14F-4D97-AF65-F5344CB8AC3E}">
        <p14:creationId xmlns:p14="http://schemas.microsoft.com/office/powerpoint/2010/main" val="2055140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9284-DE77-4C09-9B81-29C8144B953A}"/>
              </a:ext>
            </a:extLst>
          </p:cNvPr>
          <p:cNvSpPr>
            <a:spLocks noGrp="1"/>
          </p:cNvSpPr>
          <p:nvPr>
            <p:ph type="title"/>
          </p:nvPr>
        </p:nvSpPr>
        <p:spPr>
          <a:xfrm>
            <a:off x="923278" y="1740024"/>
            <a:ext cx="4882718" cy="2954044"/>
          </a:xfrm>
        </p:spPr>
        <p:txBody>
          <a:bodyPr/>
          <a:lstStyle/>
          <a:p>
            <a:r>
              <a:rPr lang="ro-RO" sz="2400" dirty="0"/>
              <a:t>Daca noi tehnicienii am cunoaste modul de actiune al bacteriilor, al fungilor, am putea explica clientelor cum s-ar putea proteja aplicand PROFILAXIA de eventualele infectii fungice.</a:t>
            </a:r>
          </a:p>
        </p:txBody>
      </p:sp>
      <p:pic>
        <p:nvPicPr>
          <p:cNvPr id="7" name="Picture 6">
            <a:extLst>
              <a:ext uri="{FF2B5EF4-FFF2-40B4-BE49-F238E27FC236}">
                <a16:creationId xmlns:a16="http://schemas.microsoft.com/office/drawing/2014/main" id="{46F15728-4244-493E-A1F2-674DE80AA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359" y="979502"/>
            <a:ext cx="4338370" cy="5422963"/>
          </a:xfrm>
          <a:prstGeom prst="rect">
            <a:avLst/>
          </a:prstGeom>
        </p:spPr>
      </p:pic>
      <p:pic>
        <p:nvPicPr>
          <p:cNvPr id="4" name="Content Placeholder 3">
            <a:extLst>
              <a:ext uri="{FF2B5EF4-FFF2-40B4-BE49-F238E27FC236}">
                <a16:creationId xmlns:a16="http://schemas.microsoft.com/office/drawing/2014/main" id="{4463B706-F77D-4F66-89CF-81E3137AFB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V="1">
            <a:off x="-46038" y="6780868"/>
            <a:ext cx="46038" cy="16151"/>
          </a:xfrm>
        </p:spPr>
      </p:pic>
    </p:spTree>
    <p:extLst>
      <p:ext uri="{BB962C8B-B14F-4D97-AF65-F5344CB8AC3E}">
        <p14:creationId xmlns:p14="http://schemas.microsoft.com/office/powerpoint/2010/main" val="62420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AB3D-4A3C-4B24-9AB1-6BC5634F8712}"/>
              </a:ext>
            </a:extLst>
          </p:cNvPr>
          <p:cNvSpPr>
            <a:spLocks noGrp="1"/>
          </p:cNvSpPr>
          <p:nvPr>
            <p:ph type="title"/>
          </p:nvPr>
        </p:nvSpPr>
        <p:spPr/>
        <p:txBody>
          <a:bodyPr/>
          <a:lstStyle/>
          <a:p>
            <a:pPr algn="ctr"/>
            <a:r>
              <a:rPr lang="ro-RO" sz="3200" b="1" dirty="0"/>
              <a:t>Măsuri de prevenție</a:t>
            </a:r>
            <a:r>
              <a:rPr lang="en-US" sz="3200" b="1" dirty="0"/>
              <a:t> a </a:t>
            </a:r>
            <a:r>
              <a:rPr lang="en-US" sz="3200" b="1" dirty="0" err="1"/>
              <a:t>onicolizei</a:t>
            </a:r>
            <a:endParaRPr lang="ro-RO" sz="3200" b="1" dirty="0"/>
          </a:p>
        </p:txBody>
      </p:sp>
      <p:sp>
        <p:nvSpPr>
          <p:cNvPr id="3" name="Content Placeholder 2">
            <a:extLst>
              <a:ext uri="{FF2B5EF4-FFF2-40B4-BE49-F238E27FC236}">
                <a16:creationId xmlns:a16="http://schemas.microsoft.com/office/drawing/2014/main" id="{A778FDAF-46AE-4B97-A152-B007FDD4B6A1}"/>
              </a:ext>
            </a:extLst>
          </p:cNvPr>
          <p:cNvSpPr>
            <a:spLocks noGrp="1"/>
          </p:cNvSpPr>
          <p:nvPr>
            <p:ph idx="1"/>
          </p:nvPr>
        </p:nvSpPr>
        <p:spPr>
          <a:xfrm>
            <a:off x="914400" y="1313896"/>
            <a:ext cx="9907480" cy="4934504"/>
          </a:xfrm>
        </p:spPr>
        <p:txBody>
          <a:bodyPr/>
          <a:lstStyle/>
          <a:p>
            <a:pPr marL="0" indent="0">
              <a:buNone/>
            </a:pPr>
            <a:r>
              <a:rPr lang="ro-RO" sz="2400" b="1" dirty="0"/>
              <a:t>Ce recomandam clientei :</a:t>
            </a:r>
          </a:p>
          <a:p>
            <a:r>
              <a:rPr lang="ro-RO" sz="2400" dirty="0"/>
              <a:t>- taierea corectă a unghiilor</a:t>
            </a:r>
            <a:r>
              <a:rPr lang="en-US" sz="2400" dirty="0"/>
              <a:t>.</a:t>
            </a:r>
            <a:endParaRPr lang="ro-RO" sz="2400" dirty="0"/>
          </a:p>
          <a:p>
            <a:r>
              <a:rPr lang="ro-RO" sz="2400" dirty="0"/>
              <a:t>- evitarea încălțămintei strâmte</a:t>
            </a:r>
            <a:r>
              <a:rPr lang="en-US" sz="2400" dirty="0"/>
              <a:t>.</a:t>
            </a:r>
            <a:endParaRPr lang="ro-RO" sz="2400" dirty="0"/>
          </a:p>
          <a:p>
            <a:r>
              <a:rPr lang="ro-RO" sz="2400" dirty="0"/>
              <a:t>- purtarea de mănuși în timpul folosirii substanțelor chimice</a:t>
            </a:r>
            <a:r>
              <a:rPr lang="en-US" sz="2400" dirty="0"/>
              <a:t>.</a:t>
            </a:r>
            <a:endParaRPr lang="ro-RO" sz="2400" dirty="0"/>
          </a:p>
          <a:p>
            <a:r>
              <a:rPr lang="ro-RO" sz="2400" dirty="0"/>
              <a:t>- regim alimentar echilibrat, bogat în vitamine și minerale</a:t>
            </a:r>
            <a:r>
              <a:rPr lang="en-US" sz="2400" dirty="0"/>
              <a:t>.</a:t>
            </a:r>
            <a:endParaRPr lang="ro-RO" sz="2400" dirty="0"/>
          </a:p>
          <a:p>
            <a:r>
              <a:rPr lang="ro-RO" sz="2400" dirty="0"/>
              <a:t>- ținerea sub control a afecțiunii</a:t>
            </a:r>
            <a:r>
              <a:rPr lang="en-US" sz="2400" dirty="0"/>
              <a:t> care a </a:t>
            </a:r>
            <a:r>
              <a:rPr lang="en-US" sz="2400" dirty="0" err="1"/>
              <a:t>declansat</a:t>
            </a:r>
            <a:r>
              <a:rPr lang="en-US" sz="2400" dirty="0"/>
              <a:t> </a:t>
            </a:r>
            <a:r>
              <a:rPr lang="en-US" sz="2400" dirty="0" err="1"/>
              <a:t>boala</a:t>
            </a:r>
            <a:r>
              <a:rPr lang="en-US" sz="2400" dirty="0"/>
              <a:t>.</a:t>
            </a:r>
            <a:endParaRPr lang="ro-RO" sz="2400" dirty="0"/>
          </a:p>
          <a:p>
            <a:r>
              <a:rPr lang="ro-RO" sz="2400" dirty="0"/>
              <a:t>- o onicoliza simpla necuratata, neigienizata poate determina complicatii</a:t>
            </a:r>
            <a:r>
              <a:rPr lang="en-US" sz="2400" dirty="0"/>
              <a:t>.</a:t>
            </a:r>
            <a:endParaRPr lang="ro-RO" sz="2400" dirty="0"/>
          </a:p>
        </p:txBody>
      </p:sp>
    </p:spTree>
    <p:extLst>
      <p:ext uri="{BB962C8B-B14F-4D97-AF65-F5344CB8AC3E}">
        <p14:creationId xmlns:p14="http://schemas.microsoft.com/office/powerpoint/2010/main" val="4132156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E382-38BC-4B06-9452-CE98C34385C8}"/>
              </a:ext>
            </a:extLst>
          </p:cNvPr>
          <p:cNvSpPr>
            <a:spLocks noGrp="1"/>
          </p:cNvSpPr>
          <p:nvPr>
            <p:ph type="title"/>
          </p:nvPr>
        </p:nvSpPr>
        <p:spPr>
          <a:xfrm>
            <a:off x="985284" y="730102"/>
            <a:ext cx="9065550" cy="779102"/>
          </a:xfrm>
        </p:spPr>
        <p:txBody>
          <a:bodyPr/>
          <a:lstStyle/>
          <a:p>
            <a:pPr algn="ctr"/>
            <a:r>
              <a:rPr lang="ro-RO" sz="3200" b="1" dirty="0"/>
              <a:t>Arsura chimica </a:t>
            </a:r>
          </a:p>
        </p:txBody>
      </p:sp>
      <p:sp>
        <p:nvSpPr>
          <p:cNvPr id="3" name="Content Placeholder 2">
            <a:extLst>
              <a:ext uri="{FF2B5EF4-FFF2-40B4-BE49-F238E27FC236}">
                <a16:creationId xmlns:a16="http://schemas.microsoft.com/office/drawing/2014/main" id="{74FDF94B-301D-45B2-B697-846CEA107F58}"/>
              </a:ext>
            </a:extLst>
          </p:cNvPr>
          <p:cNvSpPr>
            <a:spLocks noGrp="1"/>
          </p:cNvSpPr>
          <p:nvPr>
            <p:ph idx="1"/>
          </p:nvPr>
        </p:nvSpPr>
        <p:spPr>
          <a:xfrm>
            <a:off x="311888" y="1864242"/>
            <a:ext cx="7615871" cy="5086974"/>
          </a:xfrm>
        </p:spPr>
        <p:txBody>
          <a:bodyPr>
            <a:normAutofit/>
          </a:bodyPr>
          <a:lstStyle/>
          <a:p>
            <a:endParaRPr lang="ro-RO" dirty="0"/>
          </a:p>
          <a:p>
            <a:r>
              <a:rPr lang="ro-RO" dirty="0"/>
              <a:t>O arsura chimica poate duce la </a:t>
            </a:r>
            <a:r>
              <a:rPr lang="ro-RO" b="1" dirty="0"/>
              <a:t>onicoliza.</a:t>
            </a:r>
          </a:p>
          <a:p>
            <a:r>
              <a:rPr lang="ro-RO" b="1" dirty="0"/>
              <a:t>Simptome</a:t>
            </a:r>
            <a:r>
              <a:rPr lang="ro-RO" dirty="0"/>
              <a:t>: -</a:t>
            </a:r>
            <a:r>
              <a:rPr lang="en-US" dirty="0"/>
              <a:t> </a:t>
            </a:r>
            <a:r>
              <a:rPr lang="ro-RO" dirty="0"/>
              <a:t>despriderea unghiei de patul unghial,</a:t>
            </a:r>
            <a:r>
              <a:rPr lang="en-US" dirty="0"/>
              <a:t> </a:t>
            </a:r>
            <a:r>
              <a:rPr lang="ro-RO" dirty="0"/>
              <a:t>discomfort sau durere, schimbarea culorii unghiei, uneori hemoragii subunghiale, edem, keratoza subunghiala.</a:t>
            </a:r>
          </a:p>
          <a:p>
            <a:r>
              <a:rPr lang="ro-RO" b="1" dirty="0"/>
              <a:t>Cauzele</a:t>
            </a:r>
            <a:r>
              <a:rPr lang="ro-RO" dirty="0"/>
              <a:t> pot fi:</a:t>
            </a:r>
          </a:p>
          <a:p>
            <a:pPr marL="0" indent="0">
              <a:buNone/>
            </a:pPr>
            <a:r>
              <a:rPr lang="ro-RO" dirty="0"/>
              <a:t> - folosirea in exces a unor produse acide(primer cu acid, baze acide)</a:t>
            </a:r>
            <a:r>
              <a:rPr lang="en-US" dirty="0"/>
              <a:t>.</a:t>
            </a:r>
            <a:endParaRPr lang="ro-RO" dirty="0"/>
          </a:p>
          <a:p>
            <a:pPr marL="0" indent="0">
              <a:buNone/>
            </a:pPr>
            <a:r>
              <a:rPr lang="ro-RO" dirty="0"/>
              <a:t>-</a:t>
            </a:r>
            <a:r>
              <a:rPr lang="en-US" dirty="0"/>
              <a:t> </a:t>
            </a:r>
            <a:r>
              <a:rPr lang="ro-RO" dirty="0"/>
              <a:t>pilirea excesiva si subtierea placii unghiale</a:t>
            </a:r>
          </a:p>
          <a:p>
            <a:pPr marL="0" indent="0">
              <a:buNone/>
            </a:pPr>
            <a:r>
              <a:rPr lang="ro-RO" dirty="0"/>
              <a:t>- material crud, nepolimerizat in totalitate.</a:t>
            </a:r>
          </a:p>
          <a:p>
            <a:r>
              <a:rPr lang="ro-RO" dirty="0"/>
              <a:t>Unghia trebuie lasata sa creasca, sa se refaca. </a:t>
            </a:r>
            <a:r>
              <a:rPr lang="en-US" dirty="0"/>
              <a:t>               </a:t>
            </a:r>
            <a:r>
              <a:rPr lang="ro-RO" dirty="0"/>
              <a:t>Nu se mai aplica material sintetic.</a:t>
            </a:r>
          </a:p>
          <a:p>
            <a:endParaRPr lang="ro-RO" dirty="0"/>
          </a:p>
        </p:txBody>
      </p:sp>
      <p:pic>
        <p:nvPicPr>
          <p:cNvPr id="4" name="Picture 3">
            <a:extLst>
              <a:ext uri="{FF2B5EF4-FFF2-40B4-BE49-F238E27FC236}">
                <a16:creationId xmlns:a16="http://schemas.microsoft.com/office/drawing/2014/main" id="{931A58F8-CF81-48A1-A74C-58675B12742C}"/>
              </a:ext>
            </a:extLst>
          </p:cNvPr>
          <p:cNvPicPr>
            <a:picLocks noChangeAspect="1"/>
          </p:cNvPicPr>
          <p:nvPr/>
        </p:nvPicPr>
        <p:blipFill>
          <a:blip r:embed="rId2"/>
          <a:stretch>
            <a:fillRect/>
          </a:stretch>
        </p:blipFill>
        <p:spPr>
          <a:xfrm>
            <a:off x="8352950" y="2203345"/>
            <a:ext cx="3661495" cy="3842347"/>
          </a:xfrm>
          <a:prstGeom prst="rect">
            <a:avLst/>
          </a:prstGeom>
        </p:spPr>
      </p:pic>
    </p:spTree>
    <p:extLst>
      <p:ext uri="{BB962C8B-B14F-4D97-AF65-F5344CB8AC3E}">
        <p14:creationId xmlns:p14="http://schemas.microsoft.com/office/powerpoint/2010/main" val="1870602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4B8E-7461-41B9-B264-6BC866940F50}"/>
              </a:ext>
            </a:extLst>
          </p:cNvPr>
          <p:cNvSpPr>
            <a:spLocks noGrp="1"/>
          </p:cNvSpPr>
          <p:nvPr>
            <p:ph type="title"/>
          </p:nvPr>
        </p:nvSpPr>
        <p:spPr>
          <a:xfrm>
            <a:off x="1438940" y="659218"/>
            <a:ext cx="8611894" cy="832637"/>
          </a:xfrm>
        </p:spPr>
        <p:txBody>
          <a:bodyPr/>
          <a:lstStyle/>
          <a:p>
            <a:pPr algn="ctr"/>
            <a:r>
              <a:rPr lang="ro-RO" sz="3600" b="1" dirty="0"/>
              <a:t>Onichomadeza</a:t>
            </a:r>
          </a:p>
        </p:txBody>
      </p:sp>
      <p:pic>
        <p:nvPicPr>
          <p:cNvPr id="5" name="Content Placeholder 4">
            <a:extLst>
              <a:ext uri="{FF2B5EF4-FFF2-40B4-BE49-F238E27FC236}">
                <a16:creationId xmlns:a16="http://schemas.microsoft.com/office/drawing/2014/main" id="{ECB2F716-5686-4A6A-8A7A-BA7BB02456B5}"/>
              </a:ext>
            </a:extLst>
          </p:cNvPr>
          <p:cNvPicPr>
            <a:picLocks noGrp="1" noChangeAspect="1"/>
          </p:cNvPicPr>
          <p:nvPr>
            <p:ph sz="half" idx="2"/>
          </p:nvPr>
        </p:nvPicPr>
        <p:blipFill>
          <a:blip r:embed="rId2"/>
          <a:stretch>
            <a:fillRect/>
          </a:stretch>
        </p:blipFill>
        <p:spPr>
          <a:xfrm>
            <a:off x="7521245" y="2256915"/>
            <a:ext cx="4151736" cy="3109229"/>
          </a:xfrm>
          <a:prstGeom prst="rect">
            <a:avLst/>
          </a:prstGeom>
        </p:spPr>
      </p:pic>
      <p:pic>
        <p:nvPicPr>
          <p:cNvPr id="6" name="Picture 5">
            <a:extLst>
              <a:ext uri="{FF2B5EF4-FFF2-40B4-BE49-F238E27FC236}">
                <a16:creationId xmlns:a16="http://schemas.microsoft.com/office/drawing/2014/main" id="{8E3A77FC-36D1-42E5-909C-394C10A58115}"/>
              </a:ext>
            </a:extLst>
          </p:cNvPr>
          <p:cNvPicPr>
            <a:picLocks noChangeAspect="1"/>
          </p:cNvPicPr>
          <p:nvPr/>
        </p:nvPicPr>
        <p:blipFill>
          <a:blip r:embed="rId3"/>
          <a:stretch>
            <a:fillRect/>
          </a:stretch>
        </p:blipFill>
        <p:spPr>
          <a:xfrm>
            <a:off x="4280834" y="4300695"/>
            <a:ext cx="2509963" cy="2035205"/>
          </a:xfrm>
          <a:prstGeom prst="rect">
            <a:avLst/>
          </a:prstGeom>
        </p:spPr>
      </p:pic>
      <p:sp>
        <p:nvSpPr>
          <p:cNvPr id="9" name="Content Placeholder 8">
            <a:extLst>
              <a:ext uri="{FF2B5EF4-FFF2-40B4-BE49-F238E27FC236}">
                <a16:creationId xmlns:a16="http://schemas.microsoft.com/office/drawing/2014/main" id="{BA9DDB25-8627-4D8E-8175-A8F8AB3D7E5F}"/>
              </a:ext>
            </a:extLst>
          </p:cNvPr>
          <p:cNvSpPr>
            <a:spLocks noGrp="1"/>
          </p:cNvSpPr>
          <p:nvPr>
            <p:ph sz="half" idx="1"/>
          </p:nvPr>
        </p:nvSpPr>
        <p:spPr>
          <a:xfrm>
            <a:off x="233780" y="1704513"/>
            <a:ext cx="6365494" cy="3109229"/>
          </a:xfrm>
        </p:spPr>
        <p:txBody>
          <a:bodyPr/>
          <a:lstStyle/>
          <a:p>
            <a:r>
              <a:rPr lang="en-US" dirty="0"/>
              <a:t>E</a:t>
            </a:r>
            <a:r>
              <a:rPr lang="ro-RO" dirty="0"/>
              <a:t>ste o separare a unghiei, o onicoliza dinspre matrice. </a:t>
            </a:r>
          </a:p>
          <a:p>
            <a:endParaRPr lang="ro-RO" dirty="0"/>
          </a:p>
          <a:p>
            <a:r>
              <a:rPr lang="ro-RO" dirty="0"/>
              <a:t>Bolile asociate cu onicomadesis sunt multe și diferite, așa că este mai bine să nu tratați afecțiunea cu remedii artizanale, ci să recomandati clientei sa consulte medicul. </a:t>
            </a:r>
            <a:r>
              <a:rPr lang="en-US" dirty="0"/>
              <a:t>    </a:t>
            </a:r>
            <a:endParaRPr lang="ro-RO" dirty="0"/>
          </a:p>
          <a:p>
            <a:pPr marL="0" indent="0">
              <a:buNone/>
            </a:pPr>
            <a:endParaRPr lang="ro-RO" dirty="0"/>
          </a:p>
        </p:txBody>
      </p:sp>
      <p:pic>
        <p:nvPicPr>
          <p:cNvPr id="11" name="Picture 10">
            <a:extLst>
              <a:ext uri="{FF2B5EF4-FFF2-40B4-BE49-F238E27FC236}">
                <a16:creationId xmlns:a16="http://schemas.microsoft.com/office/drawing/2014/main" id="{F8A8084E-E1E4-4A82-8F5D-9FF0509AE7FB}"/>
              </a:ext>
            </a:extLst>
          </p:cNvPr>
          <p:cNvPicPr>
            <a:picLocks noChangeAspect="1"/>
          </p:cNvPicPr>
          <p:nvPr/>
        </p:nvPicPr>
        <p:blipFill>
          <a:blip r:embed="rId4"/>
          <a:stretch>
            <a:fillRect/>
          </a:stretch>
        </p:blipFill>
        <p:spPr>
          <a:xfrm>
            <a:off x="1018700" y="4300695"/>
            <a:ext cx="2145978" cy="2133785"/>
          </a:xfrm>
          <a:prstGeom prst="rect">
            <a:avLst/>
          </a:prstGeom>
        </p:spPr>
      </p:pic>
    </p:spTree>
    <p:extLst>
      <p:ext uri="{BB962C8B-B14F-4D97-AF65-F5344CB8AC3E}">
        <p14:creationId xmlns:p14="http://schemas.microsoft.com/office/powerpoint/2010/main" val="2552322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1020-15C1-4A45-867E-F4BC0D6A8DEB}"/>
              </a:ext>
            </a:extLst>
          </p:cNvPr>
          <p:cNvSpPr>
            <a:spLocks noGrp="1"/>
          </p:cNvSpPr>
          <p:nvPr>
            <p:ph type="title"/>
          </p:nvPr>
        </p:nvSpPr>
        <p:spPr>
          <a:xfrm>
            <a:off x="1665289" y="694660"/>
            <a:ext cx="8385545" cy="1158588"/>
          </a:xfrm>
        </p:spPr>
        <p:txBody>
          <a:bodyPr/>
          <a:lstStyle/>
          <a:p>
            <a:pPr algn="ctr"/>
            <a:r>
              <a:rPr lang="ro-RO" sz="3200" b="1" dirty="0"/>
              <a:t>Modificari de culoare a unghiei</a:t>
            </a:r>
          </a:p>
        </p:txBody>
      </p:sp>
      <p:sp>
        <p:nvSpPr>
          <p:cNvPr id="3" name="Content Placeholder 2">
            <a:extLst>
              <a:ext uri="{FF2B5EF4-FFF2-40B4-BE49-F238E27FC236}">
                <a16:creationId xmlns:a16="http://schemas.microsoft.com/office/drawing/2014/main" id="{8F277717-9598-4CC3-B7AD-7B141A46A721}"/>
              </a:ext>
            </a:extLst>
          </p:cNvPr>
          <p:cNvSpPr>
            <a:spLocks noGrp="1"/>
          </p:cNvSpPr>
          <p:nvPr>
            <p:ph idx="1"/>
          </p:nvPr>
        </p:nvSpPr>
        <p:spPr>
          <a:xfrm>
            <a:off x="2176129" y="2218660"/>
            <a:ext cx="8385545" cy="4029739"/>
          </a:xfrm>
        </p:spPr>
        <p:txBody>
          <a:bodyPr/>
          <a:lstStyle/>
          <a:p>
            <a:pPr marL="0" indent="0">
              <a:buNone/>
            </a:pPr>
            <a:r>
              <a:rPr lang="ro-RO" dirty="0"/>
              <a:t>Modificarile culorii unghiilor sunt foarte variate.</a:t>
            </a:r>
          </a:p>
          <a:p>
            <a:pPr marL="0" indent="0">
              <a:buNone/>
            </a:pPr>
            <a:r>
              <a:rPr lang="ro-RO" b="1" dirty="0"/>
              <a:t> Cauzele </a:t>
            </a:r>
            <a:r>
              <a:rPr lang="ro-RO" dirty="0"/>
              <a:t>sunt multiple:</a:t>
            </a:r>
          </a:p>
          <a:p>
            <a:pPr>
              <a:buFont typeface="Wingdings" panose="05000000000000000000" pitchFamily="2" charset="2"/>
              <a:buChar char="v"/>
            </a:pPr>
            <a:r>
              <a:rPr lang="ro-RO" dirty="0"/>
              <a:t>utilizarea frecventa a unor medicamente</a:t>
            </a:r>
            <a:r>
              <a:rPr lang="en-US" dirty="0"/>
              <a:t>.</a:t>
            </a:r>
            <a:endParaRPr lang="ro-RO" dirty="0"/>
          </a:p>
          <a:p>
            <a:pPr>
              <a:buFont typeface="Wingdings" panose="05000000000000000000" pitchFamily="2" charset="2"/>
              <a:buChar char="v"/>
            </a:pPr>
            <a:r>
              <a:rPr lang="ro-RO" dirty="0"/>
              <a:t>aplicatii locale a unor creme sau tincturi dand coloratii diverse</a:t>
            </a:r>
            <a:r>
              <a:rPr lang="en-US" dirty="0"/>
              <a:t>   </a:t>
            </a:r>
            <a:r>
              <a:rPr lang="ro-RO" dirty="0"/>
              <a:t>(creme cu propolis, cu galbenele) </a:t>
            </a:r>
          </a:p>
          <a:p>
            <a:pPr>
              <a:buFont typeface="Wingdings" panose="05000000000000000000" pitchFamily="2" charset="2"/>
              <a:buChar char="v"/>
            </a:pPr>
            <a:r>
              <a:rPr lang="ro-RO" dirty="0"/>
              <a:t>tutun</a:t>
            </a:r>
          </a:p>
          <a:p>
            <a:pPr>
              <a:buFont typeface="Wingdings" panose="05000000000000000000" pitchFamily="2" charset="2"/>
              <a:buChar char="v"/>
            </a:pPr>
            <a:r>
              <a:rPr lang="ro-RO" dirty="0"/>
              <a:t>cauze traumatice.</a:t>
            </a:r>
          </a:p>
        </p:txBody>
      </p:sp>
    </p:spTree>
    <p:extLst>
      <p:ext uri="{BB962C8B-B14F-4D97-AF65-F5344CB8AC3E}">
        <p14:creationId xmlns:p14="http://schemas.microsoft.com/office/powerpoint/2010/main" val="2982956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C57A-02FF-447F-A885-139BD109A739}"/>
              </a:ext>
            </a:extLst>
          </p:cNvPr>
          <p:cNvSpPr>
            <a:spLocks noGrp="1"/>
          </p:cNvSpPr>
          <p:nvPr>
            <p:ph type="title"/>
          </p:nvPr>
        </p:nvSpPr>
        <p:spPr>
          <a:xfrm>
            <a:off x="1127051" y="439478"/>
            <a:ext cx="8923783" cy="850605"/>
          </a:xfrm>
        </p:spPr>
        <p:txBody>
          <a:bodyPr/>
          <a:lstStyle/>
          <a:p>
            <a:pPr algn="ctr"/>
            <a:r>
              <a:rPr lang="ro-RO" sz="3200" b="1" dirty="0"/>
              <a:t>HEMATOMUL SUBUNGHIAL </a:t>
            </a:r>
          </a:p>
        </p:txBody>
      </p:sp>
      <p:sp>
        <p:nvSpPr>
          <p:cNvPr id="3" name="Content Placeholder 2">
            <a:extLst>
              <a:ext uri="{FF2B5EF4-FFF2-40B4-BE49-F238E27FC236}">
                <a16:creationId xmlns:a16="http://schemas.microsoft.com/office/drawing/2014/main" id="{78758D37-DB9B-400A-B793-168E9D6DCAB3}"/>
              </a:ext>
            </a:extLst>
          </p:cNvPr>
          <p:cNvSpPr>
            <a:spLocks noGrp="1"/>
          </p:cNvSpPr>
          <p:nvPr>
            <p:ph sz="half" idx="1"/>
          </p:nvPr>
        </p:nvSpPr>
        <p:spPr>
          <a:xfrm>
            <a:off x="56707" y="1346665"/>
            <a:ext cx="6903385" cy="5444752"/>
          </a:xfrm>
        </p:spPr>
        <p:txBody>
          <a:bodyPr>
            <a:normAutofit lnSpcReduction="10000"/>
          </a:bodyPr>
          <a:lstStyle/>
          <a:p>
            <a:r>
              <a:rPr lang="ro-RO" dirty="0"/>
              <a:t> </a:t>
            </a:r>
            <a:r>
              <a:rPr lang="ro-RO" sz="1900" dirty="0"/>
              <a:t>Este o colecție de sânge sub unghie, asemănătoare unei vânătăi</a:t>
            </a:r>
          </a:p>
          <a:p>
            <a:pPr marL="0" indent="0">
              <a:buNone/>
            </a:pPr>
            <a:r>
              <a:rPr lang="ro-RO" sz="1900" b="1" dirty="0"/>
              <a:t> CAUZE</a:t>
            </a:r>
          </a:p>
          <a:p>
            <a:r>
              <a:rPr lang="ro-RO" sz="1900" dirty="0"/>
              <a:t>- traumatism (cel mai frecvent) - lovirea unui obiect</a:t>
            </a:r>
          </a:p>
          <a:p>
            <a:r>
              <a:rPr lang="ro-RO" sz="1900" dirty="0"/>
              <a:t>- pantofi prea mici sau purtarea îndelungată de bocanci</a:t>
            </a:r>
          </a:p>
          <a:p>
            <a:r>
              <a:rPr lang="ro-RO" sz="1900" dirty="0"/>
              <a:t>- presiuni repetitive la nivelul degetului/degetelor (sportivi)</a:t>
            </a:r>
          </a:p>
          <a:p>
            <a:r>
              <a:rPr lang="ro-RO" sz="1900" dirty="0"/>
              <a:t>- pilire excesiva</a:t>
            </a:r>
          </a:p>
          <a:p>
            <a:r>
              <a:rPr lang="ro-RO" sz="1900" dirty="0"/>
              <a:t>- smulgerea gelului de pe unghii</a:t>
            </a:r>
          </a:p>
          <a:p>
            <a:pPr marL="0" indent="0">
              <a:buNone/>
            </a:pPr>
            <a:endParaRPr lang="ro-RO" sz="1900" b="1" dirty="0"/>
          </a:p>
          <a:p>
            <a:r>
              <a:rPr lang="ro-RO" sz="1900" dirty="0"/>
              <a:t>- De regulă hematomul se vindecă de la sine dacă nu sunt afectate și alte structuri (oase,</a:t>
            </a:r>
            <a:r>
              <a:rPr lang="en-US" sz="1900" dirty="0"/>
              <a:t> </a:t>
            </a:r>
            <a:r>
              <a:rPr lang="ro-RO" sz="1900" dirty="0"/>
              <a:t>tendoane, articulații, nervi).</a:t>
            </a:r>
          </a:p>
          <a:p>
            <a:pPr marL="0" indent="0">
              <a:buNone/>
            </a:pPr>
            <a:r>
              <a:rPr lang="ro-RO" sz="1900" dirty="0"/>
              <a:t>-</a:t>
            </a:r>
          </a:p>
          <a:p>
            <a:endParaRPr lang="ro-RO" dirty="0"/>
          </a:p>
        </p:txBody>
      </p:sp>
      <p:pic>
        <p:nvPicPr>
          <p:cNvPr id="5" name="Content Placeholder 4">
            <a:extLst>
              <a:ext uri="{FF2B5EF4-FFF2-40B4-BE49-F238E27FC236}">
                <a16:creationId xmlns:a16="http://schemas.microsoft.com/office/drawing/2014/main" id="{C041FE6B-E024-45E3-BAE6-0A884AF2FB94}"/>
              </a:ext>
            </a:extLst>
          </p:cNvPr>
          <p:cNvPicPr>
            <a:picLocks noGrp="1" noChangeAspect="1"/>
          </p:cNvPicPr>
          <p:nvPr>
            <p:ph sz="half" idx="2"/>
          </p:nvPr>
        </p:nvPicPr>
        <p:blipFill>
          <a:blip r:embed="rId2"/>
          <a:stretch>
            <a:fillRect/>
          </a:stretch>
        </p:blipFill>
        <p:spPr>
          <a:xfrm>
            <a:off x="6692351" y="1346665"/>
            <a:ext cx="2017951" cy="2587782"/>
          </a:xfrm>
          <a:prstGeom prst="rect">
            <a:avLst/>
          </a:prstGeom>
        </p:spPr>
      </p:pic>
      <p:pic>
        <p:nvPicPr>
          <p:cNvPr id="6" name="Picture 5">
            <a:extLst>
              <a:ext uri="{FF2B5EF4-FFF2-40B4-BE49-F238E27FC236}">
                <a16:creationId xmlns:a16="http://schemas.microsoft.com/office/drawing/2014/main" id="{90376B61-E4E5-4AB1-9BFE-A32FBAF1D6B6}"/>
              </a:ext>
            </a:extLst>
          </p:cNvPr>
          <p:cNvPicPr>
            <a:picLocks noChangeAspect="1"/>
          </p:cNvPicPr>
          <p:nvPr/>
        </p:nvPicPr>
        <p:blipFill>
          <a:blip r:embed="rId3"/>
          <a:stretch>
            <a:fillRect/>
          </a:stretch>
        </p:blipFill>
        <p:spPr>
          <a:xfrm>
            <a:off x="8753383" y="1346665"/>
            <a:ext cx="3145173" cy="2587782"/>
          </a:xfrm>
          <a:prstGeom prst="rect">
            <a:avLst/>
          </a:prstGeom>
        </p:spPr>
      </p:pic>
      <p:pic>
        <p:nvPicPr>
          <p:cNvPr id="7" name="Picture 6">
            <a:extLst>
              <a:ext uri="{FF2B5EF4-FFF2-40B4-BE49-F238E27FC236}">
                <a16:creationId xmlns:a16="http://schemas.microsoft.com/office/drawing/2014/main" id="{B735F396-F32B-45C2-AE32-77221953C687}"/>
              </a:ext>
            </a:extLst>
          </p:cNvPr>
          <p:cNvPicPr>
            <a:picLocks noChangeAspect="1"/>
          </p:cNvPicPr>
          <p:nvPr/>
        </p:nvPicPr>
        <p:blipFill>
          <a:blip r:embed="rId4"/>
          <a:stretch>
            <a:fillRect/>
          </a:stretch>
        </p:blipFill>
        <p:spPr>
          <a:xfrm>
            <a:off x="7701326" y="4118688"/>
            <a:ext cx="3712544" cy="2739312"/>
          </a:xfrm>
          <a:prstGeom prst="rect">
            <a:avLst/>
          </a:prstGeom>
        </p:spPr>
      </p:pic>
    </p:spTree>
    <p:extLst>
      <p:ext uri="{BB962C8B-B14F-4D97-AF65-F5344CB8AC3E}">
        <p14:creationId xmlns:p14="http://schemas.microsoft.com/office/powerpoint/2010/main" val="181695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D291-805B-4435-8036-920E31E99564}"/>
              </a:ext>
            </a:extLst>
          </p:cNvPr>
          <p:cNvSpPr>
            <a:spLocks noGrp="1"/>
          </p:cNvSpPr>
          <p:nvPr>
            <p:ph type="title"/>
          </p:nvPr>
        </p:nvSpPr>
        <p:spPr>
          <a:xfrm>
            <a:off x="646111" y="616688"/>
            <a:ext cx="9404723" cy="874760"/>
          </a:xfrm>
        </p:spPr>
        <p:txBody>
          <a:bodyPr/>
          <a:lstStyle/>
          <a:p>
            <a:pPr algn="ctr"/>
            <a:r>
              <a:rPr lang="ro-RO" sz="3200" b="1" dirty="0"/>
              <a:t>Melanonichia striata</a:t>
            </a:r>
          </a:p>
        </p:txBody>
      </p:sp>
      <p:sp>
        <p:nvSpPr>
          <p:cNvPr id="3" name="Content Placeholder 2">
            <a:extLst>
              <a:ext uri="{FF2B5EF4-FFF2-40B4-BE49-F238E27FC236}">
                <a16:creationId xmlns:a16="http://schemas.microsoft.com/office/drawing/2014/main" id="{095B13F3-01BA-4C33-BB2B-058CD534FC63}"/>
              </a:ext>
            </a:extLst>
          </p:cNvPr>
          <p:cNvSpPr>
            <a:spLocks noGrp="1"/>
          </p:cNvSpPr>
          <p:nvPr>
            <p:ph sz="half" idx="1"/>
          </p:nvPr>
        </p:nvSpPr>
        <p:spPr>
          <a:xfrm>
            <a:off x="432390" y="2254101"/>
            <a:ext cx="6783573" cy="4430783"/>
          </a:xfrm>
        </p:spPr>
        <p:txBody>
          <a:bodyPr>
            <a:normAutofit/>
          </a:bodyPr>
          <a:lstStyle/>
          <a:p>
            <a:r>
              <a:rPr lang="en-US" dirty="0"/>
              <a:t>C</a:t>
            </a:r>
            <a:r>
              <a:rPr lang="ro-RO" dirty="0"/>
              <a:t>onsta in benzi longitudinale hiperpigmentare</a:t>
            </a:r>
            <a:r>
              <a:rPr lang="en-US" dirty="0"/>
              <a:t>,</a:t>
            </a:r>
            <a:r>
              <a:rPr lang="ro-RO" dirty="0"/>
              <a:t> care se extind de la pliul unghial proximal si cuticula</a:t>
            </a:r>
            <a:r>
              <a:rPr lang="en-US" dirty="0"/>
              <a:t>,</a:t>
            </a:r>
            <a:r>
              <a:rPr lang="ro-RO" dirty="0"/>
              <a:t> pana la marginea distala libera a lamei unghiale. </a:t>
            </a:r>
          </a:p>
          <a:p>
            <a:endParaRPr lang="ro-RO" dirty="0"/>
          </a:p>
          <a:p>
            <a:pPr marL="0" indent="0">
              <a:buNone/>
            </a:pPr>
            <a:r>
              <a:rPr lang="ro-RO" b="1" dirty="0"/>
              <a:t>Cauze</a:t>
            </a:r>
            <a:r>
              <a:rPr lang="ro-RO" dirty="0"/>
              <a:t> </a:t>
            </a:r>
          </a:p>
          <a:p>
            <a:r>
              <a:rPr lang="ro-RO" dirty="0"/>
              <a:t> -</a:t>
            </a:r>
            <a:r>
              <a:rPr lang="en-US" dirty="0"/>
              <a:t> </a:t>
            </a:r>
            <a:r>
              <a:rPr lang="ro-RO" dirty="0"/>
              <a:t>melanomul, cauze psihologice, melanochia rasiala (benzi multiple la africani, hispanici,indieni, japonezi</a:t>
            </a:r>
            <a:r>
              <a:rPr lang="en-US" dirty="0"/>
              <a:t>).</a:t>
            </a:r>
            <a:endParaRPr lang="ro-RO" dirty="0"/>
          </a:p>
          <a:p>
            <a:r>
              <a:rPr lang="ro-RO" dirty="0"/>
              <a:t>-</a:t>
            </a:r>
            <a:r>
              <a:rPr lang="en-US" dirty="0"/>
              <a:t> </a:t>
            </a:r>
            <a:r>
              <a:rPr lang="ro-RO" dirty="0"/>
              <a:t>traume, pantofi strâmti, corp strain subunghial, radioterapia-raze ultraviolete, hiperpigmentarea postinflamatorie.</a:t>
            </a:r>
          </a:p>
          <a:p>
            <a:endParaRPr lang="ro-RO" dirty="0"/>
          </a:p>
        </p:txBody>
      </p:sp>
      <p:pic>
        <p:nvPicPr>
          <p:cNvPr id="5" name="Content Placeholder 4">
            <a:extLst>
              <a:ext uri="{FF2B5EF4-FFF2-40B4-BE49-F238E27FC236}">
                <a16:creationId xmlns:a16="http://schemas.microsoft.com/office/drawing/2014/main" id="{70289A8A-4752-4075-B24E-D2F818794D2A}"/>
              </a:ext>
            </a:extLst>
          </p:cNvPr>
          <p:cNvPicPr>
            <a:picLocks noGrp="1" noChangeAspect="1"/>
          </p:cNvPicPr>
          <p:nvPr>
            <p:ph sz="half" idx="2"/>
          </p:nvPr>
        </p:nvPicPr>
        <p:blipFill>
          <a:blip r:embed="rId2"/>
          <a:stretch>
            <a:fillRect/>
          </a:stretch>
        </p:blipFill>
        <p:spPr>
          <a:xfrm>
            <a:off x="7545922" y="1491449"/>
            <a:ext cx="4395597" cy="2469094"/>
          </a:xfrm>
          <a:prstGeom prst="rect">
            <a:avLst/>
          </a:prstGeom>
        </p:spPr>
      </p:pic>
      <p:pic>
        <p:nvPicPr>
          <p:cNvPr id="6" name="Picture 5">
            <a:extLst>
              <a:ext uri="{FF2B5EF4-FFF2-40B4-BE49-F238E27FC236}">
                <a16:creationId xmlns:a16="http://schemas.microsoft.com/office/drawing/2014/main" id="{E1FA8290-C9E4-4129-BE91-D06E5DADD6B2}"/>
              </a:ext>
            </a:extLst>
          </p:cNvPr>
          <p:cNvPicPr>
            <a:picLocks noChangeAspect="1"/>
          </p:cNvPicPr>
          <p:nvPr/>
        </p:nvPicPr>
        <p:blipFill>
          <a:blip r:embed="rId3"/>
          <a:stretch>
            <a:fillRect/>
          </a:stretch>
        </p:blipFill>
        <p:spPr>
          <a:xfrm>
            <a:off x="7545922" y="4185308"/>
            <a:ext cx="4413887" cy="2499577"/>
          </a:xfrm>
          <a:prstGeom prst="rect">
            <a:avLst/>
          </a:prstGeom>
        </p:spPr>
      </p:pic>
    </p:spTree>
    <p:extLst>
      <p:ext uri="{BB962C8B-B14F-4D97-AF65-F5344CB8AC3E}">
        <p14:creationId xmlns:p14="http://schemas.microsoft.com/office/powerpoint/2010/main" val="2725051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ED2B-B416-46C8-8ECD-ABAF9D1C9A78}"/>
              </a:ext>
            </a:extLst>
          </p:cNvPr>
          <p:cNvSpPr>
            <a:spLocks noGrp="1"/>
          </p:cNvSpPr>
          <p:nvPr>
            <p:ph type="title"/>
          </p:nvPr>
        </p:nvSpPr>
        <p:spPr>
          <a:xfrm>
            <a:off x="646111" y="330957"/>
            <a:ext cx="9404723" cy="756557"/>
          </a:xfrm>
        </p:spPr>
        <p:txBody>
          <a:bodyPr/>
          <a:lstStyle/>
          <a:p>
            <a:pPr algn="ctr"/>
            <a:r>
              <a:rPr lang="ro-RO" sz="3600" b="1" dirty="0"/>
              <a:t>Leuconichia</a:t>
            </a:r>
          </a:p>
        </p:txBody>
      </p:sp>
      <p:sp>
        <p:nvSpPr>
          <p:cNvPr id="3" name="Content Placeholder 2">
            <a:extLst>
              <a:ext uri="{FF2B5EF4-FFF2-40B4-BE49-F238E27FC236}">
                <a16:creationId xmlns:a16="http://schemas.microsoft.com/office/drawing/2014/main" id="{08A8D197-F268-48A3-B931-4700A004FE1F}"/>
              </a:ext>
            </a:extLst>
          </p:cNvPr>
          <p:cNvSpPr>
            <a:spLocks noGrp="1"/>
          </p:cNvSpPr>
          <p:nvPr>
            <p:ph sz="half" idx="1"/>
          </p:nvPr>
        </p:nvSpPr>
        <p:spPr>
          <a:xfrm>
            <a:off x="213064" y="1630325"/>
            <a:ext cx="7484908" cy="5116703"/>
          </a:xfrm>
        </p:spPr>
        <p:txBody>
          <a:bodyPr>
            <a:normAutofit/>
          </a:bodyPr>
          <a:lstStyle/>
          <a:p>
            <a:r>
              <a:rPr lang="en-US" dirty="0"/>
              <a:t>R</a:t>
            </a:r>
            <a:r>
              <a:rPr lang="ro-RO" dirty="0"/>
              <a:t>eprezinta cea mai intalnita modificare de culoare a unghiilor, caracterizata prin coloratia alba, partiala sau totala a acestora.</a:t>
            </a:r>
          </a:p>
          <a:p>
            <a:r>
              <a:rPr lang="ro-RO" b="1" dirty="0"/>
              <a:t>Poate fi -</a:t>
            </a:r>
            <a:r>
              <a:rPr lang="ro-RO" dirty="0"/>
              <a:t>congenitala</a:t>
            </a:r>
            <a:r>
              <a:rPr lang="en-US" dirty="0"/>
              <a:t> </a:t>
            </a:r>
            <a:r>
              <a:rPr lang="ro-RO" dirty="0"/>
              <a:t>(prezenta de la nastere) </a:t>
            </a:r>
          </a:p>
          <a:p>
            <a:pPr marL="0" indent="0">
              <a:buNone/>
            </a:pPr>
            <a:r>
              <a:rPr lang="ro-RO" dirty="0"/>
              <a:t>                    - dobandita.</a:t>
            </a:r>
          </a:p>
          <a:p>
            <a:endParaRPr lang="ro-RO" dirty="0"/>
          </a:p>
          <a:p>
            <a:pPr marL="0" indent="0">
              <a:buNone/>
            </a:pPr>
            <a:r>
              <a:rPr lang="ro-RO" b="1" dirty="0"/>
              <a:t>      Cauze</a:t>
            </a:r>
            <a:r>
              <a:rPr lang="ro-RO" dirty="0"/>
              <a:t>:</a:t>
            </a:r>
            <a:endParaRPr lang="en-US" dirty="0"/>
          </a:p>
          <a:p>
            <a:pPr marL="0" indent="0">
              <a:buNone/>
            </a:pPr>
            <a:r>
              <a:rPr lang="ro-RO" dirty="0"/>
              <a:t>- poate sa apara in urma unor traumatisme sau a unor fenomene fiziologice, precum menstruatia sau stresul puternic, sau dupa boli acute (ex. infarct miocardic), boli digestive </a:t>
            </a:r>
            <a:r>
              <a:rPr lang="en-US" dirty="0"/>
              <a:t>      </a:t>
            </a:r>
            <a:r>
              <a:rPr lang="ro-RO" dirty="0"/>
              <a:t>(ex. colita ulcerativa), afectiuni cutanate (ex. eritem polimorf), boli renale (ex. insuficienta renala).</a:t>
            </a:r>
          </a:p>
          <a:p>
            <a:endParaRPr lang="ro-RO" dirty="0"/>
          </a:p>
          <a:p>
            <a:r>
              <a:rPr lang="ro-RO" dirty="0"/>
              <a:t>Putem aplica material sintetic</a:t>
            </a:r>
          </a:p>
          <a:p>
            <a:pPr marL="0" indent="0">
              <a:buNone/>
            </a:pPr>
            <a:endParaRPr lang="ro-RO" dirty="0"/>
          </a:p>
        </p:txBody>
      </p:sp>
      <p:pic>
        <p:nvPicPr>
          <p:cNvPr id="5" name="Content Placeholder 4">
            <a:extLst>
              <a:ext uri="{FF2B5EF4-FFF2-40B4-BE49-F238E27FC236}">
                <a16:creationId xmlns:a16="http://schemas.microsoft.com/office/drawing/2014/main" id="{F51DA8E3-0246-4CBC-B744-BE7ED055C877}"/>
              </a:ext>
            </a:extLst>
          </p:cNvPr>
          <p:cNvPicPr>
            <a:picLocks noGrp="1" noChangeAspect="1"/>
          </p:cNvPicPr>
          <p:nvPr>
            <p:ph sz="half" idx="2"/>
          </p:nvPr>
        </p:nvPicPr>
        <p:blipFill>
          <a:blip r:embed="rId2"/>
          <a:stretch>
            <a:fillRect/>
          </a:stretch>
        </p:blipFill>
        <p:spPr>
          <a:xfrm>
            <a:off x="7930811" y="1278385"/>
            <a:ext cx="4048125" cy="2911809"/>
          </a:xfrm>
          <a:prstGeom prst="rect">
            <a:avLst/>
          </a:prstGeom>
        </p:spPr>
      </p:pic>
      <p:pic>
        <p:nvPicPr>
          <p:cNvPr id="6" name="Picture 5">
            <a:extLst>
              <a:ext uri="{FF2B5EF4-FFF2-40B4-BE49-F238E27FC236}">
                <a16:creationId xmlns:a16="http://schemas.microsoft.com/office/drawing/2014/main" id="{B4BF22B0-E9DC-4442-B8E8-04726977CDCA}"/>
              </a:ext>
            </a:extLst>
          </p:cNvPr>
          <p:cNvPicPr>
            <a:picLocks noChangeAspect="1"/>
          </p:cNvPicPr>
          <p:nvPr/>
        </p:nvPicPr>
        <p:blipFill>
          <a:blip r:embed="rId3"/>
          <a:stretch>
            <a:fillRect/>
          </a:stretch>
        </p:blipFill>
        <p:spPr>
          <a:xfrm>
            <a:off x="8211168" y="4381065"/>
            <a:ext cx="3487409" cy="2145978"/>
          </a:xfrm>
          <a:prstGeom prst="rect">
            <a:avLst/>
          </a:prstGeom>
        </p:spPr>
      </p:pic>
    </p:spTree>
    <p:extLst>
      <p:ext uri="{BB962C8B-B14F-4D97-AF65-F5344CB8AC3E}">
        <p14:creationId xmlns:p14="http://schemas.microsoft.com/office/powerpoint/2010/main" val="663127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BCF4-81E3-47D2-B31F-3A28B0011186}"/>
              </a:ext>
            </a:extLst>
          </p:cNvPr>
          <p:cNvSpPr>
            <a:spLocks noGrp="1"/>
          </p:cNvSpPr>
          <p:nvPr>
            <p:ph type="title"/>
          </p:nvPr>
        </p:nvSpPr>
        <p:spPr>
          <a:xfrm>
            <a:off x="1154952" y="372862"/>
            <a:ext cx="9169777" cy="1473693"/>
          </a:xfrm>
        </p:spPr>
        <p:txBody>
          <a:bodyPr/>
          <a:lstStyle/>
          <a:p>
            <a:pPr algn="ctr"/>
            <a:r>
              <a:rPr lang="ro-RO" sz="3200" b="1" dirty="0"/>
              <a:t> Sindromul Terry</a:t>
            </a:r>
          </a:p>
        </p:txBody>
      </p:sp>
      <p:pic>
        <p:nvPicPr>
          <p:cNvPr id="5" name="Content Placeholder 4">
            <a:extLst>
              <a:ext uri="{FF2B5EF4-FFF2-40B4-BE49-F238E27FC236}">
                <a16:creationId xmlns:a16="http://schemas.microsoft.com/office/drawing/2014/main" id="{54972F83-3521-4119-85A8-E0D92B3381FF}"/>
              </a:ext>
            </a:extLst>
          </p:cNvPr>
          <p:cNvPicPr>
            <a:picLocks noGrp="1" noChangeAspect="1"/>
          </p:cNvPicPr>
          <p:nvPr>
            <p:ph idx="1"/>
          </p:nvPr>
        </p:nvPicPr>
        <p:blipFill>
          <a:blip r:embed="rId2"/>
          <a:stretch>
            <a:fillRect/>
          </a:stretch>
        </p:blipFill>
        <p:spPr>
          <a:xfrm>
            <a:off x="7635875" y="2077376"/>
            <a:ext cx="4357688" cy="2992782"/>
          </a:xfrm>
          <a:prstGeom prst="rect">
            <a:avLst/>
          </a:prstGeom>
        </p:spPr>
      </p:pic>
      <p:sp>
        <p:nvSpPr>
          <p:cNvPr id="4" name="Text Placeholder 3">
            <a:extLst>
              <a:ext uri="{FF2B5EF4-FFF2-40B4-BE49-F238E27FC236}">
                <a16:creationId xmlns:a16="http://schemas.microsoft.com/office/drawing/2014/main" id="{C6B9CD3A-ECF0-42BA-B79D-443F7296390F}"/>
              </a:ext>
            </a:extLst>
          </p:cNvPr>
          <p:cNvSpPr>
            <a:spLocks noGrp="1"/>
          </p:cNvSpPr>
          <p:nvPr>
            <p:ph type="body" sz="half" idx="2"/>
          </p:nvPr>
        </p:nvSpPr>
        <p:spPr>
          <a:xfrm>
            <a:off x="1154951" y="3026735"/>
            <a:ext cx="5556567" cy="3711416"/>
          </a:xfrm>
        </p:spPr>
        <p:txBody>
          <a:bodyPr>
            <a:normAutofit/>
          </a:bodyPr>
          <a:lstStyle/>
          <a:p>
            <a:pPr marL="285750" indent="-285750">
              <a:buFont typeface="Wingdings" panose="05000000000000000000" pitchFamily="2" charset="2"/>
              <a:buChar char="Ø"/>
            </a:pPr>
            <a:r>
              <a:rPr lang="ro-RO" sz="2000" dirty="0"/>
              <a:t>Unghia este in mare parte opaca, avand la capat o dunga inchisa la culoare din cauza faptului ca unghiile sunt irigate insuficient cu sange. </a:t>
            </a:r>
          </a:p>
          <a:p>
            <a:pPr marL="285750" indent="-285750">
              <a:buFont typeface="Wingdings" panose="05000000000000000000" pitchFamily="2" charset="2"/>
              <a:buChar char="Ø"/>
            </a:pPr>
            <a:r>
              <a:rPr lang="ro-RO" sz="2000" dirty="0"/>
              <a:t>Cand observam astfel de modificari, recomandam clientei control medical</a:t>
            </a:r>
          </a:p>
        </p:txBody>
      </p:sp>
    </p:spTree>
    <p:extLst>
      <p:ext uri="{BB962C8B-B14F-4D97-AF65-F5344CB8AC3E}">
        <p14:creationId xmlns:p14="http://schemas.microsoft.com/office/powerpoint/2010/main" val="4197172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6D5B-31E3-4AFD-9E7E-4093C026EEC7}"/>
              </a:ext>
            </a:extLst>
          </p:cNvPr>
          <p:cNvSpPr>
            <a:spLocks noGrp="1"/>
          </p:cNvSpPr>
          <p:nvPr>
            <p:ph type="title"/>
          </p:nvPr>
        </p:nvSpPr>
        <p:spPr>
          <a:xfrm>
            <a:off x="1154952" y="443884"/>
            <a:ext cx="9160899" cy="1003916"/>
          </a:xfrm>
        </p:spPr>
        <p:txBody>
          <a:bodyPr/>
          <a:lstStyle/>
          <a:p>
            <a:pPr algn="ctr"/>
            <a:r>
              <a:rPr lang="ro-RO" sz="3200" b="1" dirty="0"/>
              <a:t>Sindromul unghiei albe</a:t>
            </a:r>
          </a:p>
        </p:txBody>
      </p:sp>
      <p:pic>
        <p:nvPicPr>
          <p:cNvPr id="5" name="Content Placeholder 4">
            <a:extLst>
              <a:ext uri="{FF2B5EF4-FFF2-40B4-BE49-F238E27FC236}">
                <a16:creationId xmlns:a16="http://schemas.microsoft.com/office/drawing/2014/main" id="{820D070F-A666-445F-88ED-F56DE2D8DE56}"/>
              </a:ext>
            </a:extLst>
          </p:cNvPr>
          <p:cNvPicPr>
            <a:picLocks noGrp="1" noChangeAspect="1"/>
          </p:cNvPicPr>
          <p:nvPr>
            <p:ph idx="1"/>
          </p:nvPr>
        </p:nvPicPr>
        <p:blipFill>
          <a:blip r:embed="rId2"/>
          <a:stretch>
            <a:fillRect/>
          </a:stretch>
        </p:blipFill>
        <p:spPr>
          <a:xfrm>
            <a:off x="6974590" y="2060376"/>
            <a:ext cx="3944454" cy="3304318"/>
          </a:xfrm>
          <a:prstGeom prst="rect">
            <a:avLst/>
          </a:prstGeom>
        </p:spPr>
      </p:pic>
      <p:sp>
        <p:nvSpPr>
          <p:cNvPr id="4" name="Text Placeholder 3">
            <a:extLst>
              <a:ext uri="{FF2B5EF4-FFF2-40B4-BE49-F238E27FC236}">
                <a16:creationId xmlns:a16="http://schemas.microsoft.com/office/drawing/2014/main" id="{D1FD91D1-3DF2-4DF0-9474-0780338BD503}"/>
              </a:ext>
            </a:extLst>
          </p:cNvPr>
          <p:cNvSpPr>
            <a:spLocks noGrp="1"/>
          </p:cNvSpPr>
          <p:nvPr>
            <p:ph type="body" sz="half" idx="2"/>
          </p:nvPr>
        </p:nvSpPr>
        <p:spPr>
          <a:xfrm>
            <a:off x="723015" y="2133600"/>
            <a:ext cx="6157180" cy="3473302"/>
          </a:xfrm>
        </p:spPr>
        <p:txBody>
          <a:bodyPr>
            <a:normAutofit/>
          </a:bodyPr>
          <a:lstStyle/>
          <a:p>
            <a:pPr marL="285750" indent="-285750">
              <a:buFont typeface="Wingdings" panose="05000000000000000000" pitchFamily="2" charset="2"/>
              <a:buChar char="Ø"/>
            </a:pPr>
            <a:r>
              <a:rPr lang="ro-RO" sz="2000" dirty="0"/>
              <a:t>Intreaga unghie este alba. </a:t>
            </a:r>
          </a:p>
          <a:p>
            <a:pPr marL="285750" indent="-285750">
              <a:buFont typeface="Wingdings" panose="05000000000000000000" pitchFamily="2" charset="2"/>
              <a:buChar char="Ø"/>
            </a:pPr>
            <a:endParaRPr lang="ro-RO" sz="2000" dirty="0"/>
          </a:p>
          <a:p>
            <a:pPr marL="285750" indent="-285750">
              <a:buFont typeface="Wingdings" panose="05000000000000000000" pitchFamily="2" charset="2"/>
              <a:buChar char="Ø"/>
            </a:pPr>
            <a:r>
              <a:rPr lang="ro-RO" sz="2000" dirty="0"/>
              <a:t>Recomandam sa mearga la medic pentru un control general</a:t>
            </a:r>
            <a:r>
              <a:rPr lang="en-US" sz="2000" dirty="0"/>
              <a:t>.</a:t>
            </a:r>
            <a:endParaRPr lang="ro-RO" sz="2000" dirty="0"/>
          </a:p>
        </p:txBody>
      </p:sp>
    </p:spTree>
    <p:extLst>
      <p:ext uri="{BB962C8B-B14F-4D97-AF65-F5344CB8AC3E}">
        <p14:creationId xmlns:p14="http://schemas.microsoft.com/office/powerpoint/2010/main" val="2216244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AAA3-4F38-439B-9194-7BF8D346F18F}"/>
              </a:ext>
            </a:extLst>
          </p:cNvPr>
          <p:cNvSpPr>
            <a:spLocks noGrp="1"/>
          </p:cNvSpPr>
          <p:nvPr>
            <p:ph type="title"/>
          </p:nvPr>
        </p:nvSpPr>
        <p:spPr>
          <a:xfrm>
            <a:off x="1154953" y="124288"/>
            <a:ext cx="8825660" cy="1323512"/>
          </a:xfrm>
        </p:spPr>
        <p:txBody>
          <a:bodyPr/>
          <a:lstStyle/>
          <a:p>
            <a:pPr algn="ctr"/>
            <a:r>
              <a:rPr lang="ro-RO" sz="3200" b="1" dirty="0"/>
              <a:t>Boala Jumatate-jumatate</a:t>
            </a:r>
          </a:p>
        </p:txBody>
      </p:sp>
      <p:pic>
        <p:nvPicPr>
          <p:cNvPr id="7" name="Content Placeholder 6">
            <a:extLst>
              <a:ext uri="{FF2B5EF4-FFF2-40B4-BE49-F238E27FC236}">
                <a16:creationId xmlns:a16="http://schemas.microsoft.com/office/drawing/2014/main" id="{206A2F27-1BBE-49F4-826D-45314392BC32}"/>
              </a:ext>
            </a:extLst>
          </p:cNvPr>
          <p:cNvPicPr>
            <a:picLocks noGrp="1" noChangeAspect="1"/>
          </p:cNvPicPr>
          <p:nvPr>
            <p:ph idx="1"/>
          </p:nvPr>
        </p:nvPicPr>
        <p:blipFill>
          <a:blip r:embed="rId2"/>
          <a:stretch>
            <a:fillRect/>
          </a:stretch>
        </p:blipFill>
        <p:spPr>
          <a:xfrm>
            <a:off x="7816732" y="2104008"/>
            <a:ext cx="3817398" cy="3036162"/>
          </a:xfrm>
          <a:prstGeom prst="rect">
            <a:avLst/>
          </a:prstGeom>
        </p:spPr>
      </p:pic>
      <p:sp>
        <p:nvSpPr>
          <p:cNvPr id="4" name="Text Placeholder 3">
            <a:extLst>
              <a:ext uri="{FF2B5EF4-FFF2-40B4-BE49-F238E27FC236}">
                <a16:creationId xmlns:a16="http://schemas.microsoft.com/office/drawing/2014/main" id="{BC749CEB-2C71-444F-BBD2-34B6602F192D}"/>
              </a:ext>
            </a:extLst>
          </p:cNvPr>
          <p:cNvSpPr>
            <a:spLocks noGrp="1"/>
          </p:cNvSpPr>
          <p:nvPr>
            <p:ph type="body" sz="half" idx="2"/>
          </p:nvPr>
        </p:nvSpPr>
        <p:spPr>
          <a:xfrm>
            <a:off x="659907" y="2104008"/>
            <a:ext cx="6566516" cy="4012706"/>
          </a:xfrm>
        </p:spPr>
        <p:txBody>
          <a:bodyPr>
            <a:normAutofit/>
          </a:bodyPr>
          <a:lstStyle/>
          <a:p>
            <a:pPr marL="285750" indent="-285750">
              <a:buFont typeface="Wingdings" panose="05000000000000000000" pitchFamily="2" charset="2"/>
              <a:buChar char="Ø"/>
            </a:pPr>
            <a:r>
              <a:rPr lang="ro-RO" sz="2000" dirty="0"/>
              <a:t>Jumatatea inferioara a unghiei este de culoare alba, in timp ce jumatatea superioara este de culoare roz-maroniu inchis.</a:t>
            </a:r>
          </a:p>
          <a:p>
            <a:pPr marL="285750" indent="-285750">
              <a:buFont typeface="Wingdings" panose="05000000000000000000" pitchFamily="2" charset="2"/>
              <a:buChar char="Ø"/>
            </a:pPr>
            <a:r>
              <a:rPr lang="ro-RO" sz="2000" dirty="0"/>
              <a:t> </a:t>
            </a:r>
            <a:r>
              <a:rPr lang="ro-RO" sz="2000" b="1" dirty="0"/>
              <a:t>Cauza </a:t>
            </a:r>
            <a:r>
              <a:rPr lang="ro-RO" sz="2000" dirty="0"/>
              <a:t>acestui aspect este productia crescuta de melanina din partea superioara a unghiei.</a:t>
            </a:r>
          </a:p>
          <a:p>
            <a:pPr marL="285750" indent="-285750">
              <a:buFont typeface="Wingdings" panose="05000000000000000000" pitchFamily="2" charset="2"/>
              <a:buChar char="Ø"/>
            </a:pPr>
            <a:r>
              <a:rPr lang="ro-RO" sz="2000" dirty="0"/>
              <a:t>Recomandam controlmedical</a:t>
            </a:r>
          </a:p>
        </p:txBody>
      </p:sp>
    </p:spTree>
    <p:extLst>
      <p:ext uri="{BB962C8B-B14F-4D97-AF65-F5344CB8AC3E}">
        <p14:creationId xmlns:p14="http://schemas.microsoft.com/office/powerpoint/2010/main" val="2961933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8A353B-0800-4B74-9388-C7E92DE4E440}"/>
              </a:ext>
            </a:extLst>
          </p:cNvPr>
          <p:cNvSpPr>
            <a:spLocks noGrp="1"/>
          </p:cNvSpPr>
          <p:nvPr>
            <p:ph type="title"/>
          </p:nvPr>
        </p:nvSpPr>
        <p:spPr>
          <a:xfrm>
            <a:off x="1074198" y="226381"/>
            <a:ext cx="5879261" cy="2028547"/>
          </a:xfrm>
        </p:spPr>
        <p:txBody>
          <a:bodyPr anchor="ctr"/>
          <a:lstStyle/>
          <a:p>
            <a:pPr algn="ctr"/>
            <a:r>
              <a:rPr lang="ro-RO" sz="4000" b="1" dirty="0">
                <a:effectLst>
                  <a:outerShdw blurRad="38100" dist="38100" dir="2700000" algn="tl">
                    <a:srgbClr val="000000">
                      <a:alpha val="43137"/>
                    </a:srgbClr>
                  </a:outerShdw>
                </a:effectLst>
              </a:rPr>
              <a:t>Unghiile</a:t>
            </a:r>
            <a:r>
              <a:rPr lang="ro-RO" sz="4000" b="1" dirty="0"/>
              <a:t> </a:t>
            </a:r>
            <a:r>
              <a:rPr lang="ro-RO" sz="4000" b="1" dirty="0">
                <a:effectLst>
                  <a:outerShdw blurRad="38100" dist="38100" dir="2700000" algn="tl">
                    <a:srgbClr val="000000">
                      <a:alpha val="43137"/>
                    </a:srgbClr>
                  </a:outerShdw>
                </a:effectLst>
              </a:rPr>
              <a:t>sanatoase</a:t>
            </a:r>
            <a:r>
              <a:rPr lang="ro-RO" sz="4000" b="1" dirty="0"/>
              <a:t> </a:t>
            </a:r>
          </a:p>
        </p:txBody>
      </p:sp>
      <p:pic>
        <p:nvPicPr>
          <p:cNvPr id="6" name="Picture Placeholder 5">
            <a:extLst>
              <a:ext uri="{FF2B5EF4-FFF2-40B4-BE49-F238E27FC236}">
                <a16:creationId xmlns:a16="http://schemas.microsoft.com/office/drawing/2014/main" id="{9FD31621-21DC-4903-B31E-B6AF57379E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401" r="-34401"/>
          <a:stretch/>
        </p:blipFill>
        <p:spPr>
          <a:xfrm>
            <a:off x="7851112" y="2079068"/>
            <a:ext cx="4693036" cy="3238656"/>
          </a:xfrm>
        </p:spPr>
      </p:pic>
      <p:sp>
        <p:nvSpPr>
          <p:cNvPr id="8" name="Text Placeholder 7">
            <a:extLst>
              <a:ext uri="{FF2B5EF4-FFF2-40B4-BE49-F238E27FC236}">
                <a16:creationId xmlns:a16="http://schemas.microsoft.com/office/drawing/2014/main" id="{6CEF2216-4A5F-4264-B5ED-C438D070EC64}"/>
              </a:ext>
            </a:extLst>
          </p:cNvPr>
          <p:cNvSpPr>
            <a:spLocks noGrp="1"/>
          </p:cNvSpPr>
          <p:nvPr>
            <p:ph type="body" sz="half" idx="2"/>
          </p:nvPr>
        </p:nvSpPr>
        <p:spPr>
          <a:xfrm>
            <a:off x="-1" y="2476870"/>
            <a:ext cx="7226423" cy="4154749"/>
          </a:xfrm>
        </p:spPr>
        <p:txBody>
          <a:bodyPr>
            <a:normAutofit/>
          </a:bodyPr>
          <a:lstStyle/>
          <a:p>
            <a:pPr marL="285750" indent="-285750">
              <a:buFont typeface="Wingdings" panose="05000000000000000000" pitchFamily="2" charset="2"/>
              <a:buChar char="q"/>
            </a:pPr>
            <a:r>
              <a:rPr lang="ro-RO" sz="2400" dirty="0"/>
              <a:t> sunt uniforme ca si culoare si consistenta, sunt lucioase, fara gropite, santuri sau pete, decoloratii / coloratii.</a:t>
            </a:r>
          </a:p>
          <a:p>
            <a:pPr marL="285750" indent="-285750">
              <a:buFont typeface="Wingdings" panose="05000000000000000000" pitchFamily="2" charset="2"/>
              <a:buChar char="q"/>
            </a:pPr>
            <a:endParaRPr lang="ro-RO" sz="2400" dirty="0"/>
          </a:p>
          <a:p>
            <a:pPr marL="285750" indent="-285750">
              <a:buFont typeface="Wingdings" panose="05000000000000000000" pitchFamily="2" charset="2"/>
              <a:buChar char="q"/>
            </a:pPr>
            <a:r>
              <a:rPr lang="ro-RO" sz="2400" dirty="0"/>
              <a:t> Uneori unghiile au niste mici striatii verticale, care pornesc de la radacina spre varf. Odata cu varsta ele tind sa devina mai proeminente (ies in relief un pic). </a:t>
            </a:r>
          </a:p>
        </p:txBody>
      </p:sp>
    </p:spTree>
    <p:extLst>
      <p:ext uri="{BB962C8B-B14F-4D97-AF65-F5344CB8AC3E}">
        <p14:creationId xmlns:p14="http://schemas.microsoft.com/office/powerpoint/2010/main" val="3553689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6C9C-2872-4EF7-BCE9-356FEDA26C3D}"/>
              </a:ext>
            </a:extLst>
          </p:cNvPr>
          <p:cNvSpPr>
            <a:spLocks noGrp="1"/>
          </p:cNvSpPr>
          <p:nvPr>
            <p:ph type="title"/>
          </p:nvPr>
        </p:nvSpPr>
        <p:spPr>
          <a:xfrm>
            <a:off x="1154953" y="301842"/>
            <a:ext cx="8495074" cy="674702"/>
          </a:xfrm>
        </p:spPr>
        <p:txBody>
          <a:bodyPr/>
          <a:lstStyle/>
          <a:p>
            <a:pPr algn="ctr"/>
            <a:r>
              <a:rPr lang="ro-RO" sz="3200" b="1" dirty="0"/>
              <a:t>Boli de cauza infectioasa</a:t>
            </a:r>
          </a:p>
        </p:txBody>
      </p:sp>
      <p:sp>
        <p:nvSpPr>
          <p:cNvPr id="4" name="Text Placeholder 3">
            <a:extLst>
              <a:ext uri="{FF2B5EF4-FFF2-40B4-BE49-F238E27FC236}">
                <a16:creationId xmlns:a16="http://schemas.microsoft.com/office/drawing/2014/main" id="{92611BB1-174A-422A-B260-9D6CFB0D07E8}"/>
              </a:ext>
            </a:extLst>
          </p:cNvPr>
          <p:cNvSpPr>
            <a:spLocks noGrp="1"/>
          </p:cNvSpPr>
          <p:nvPr>
            <p:ph type="body" sz="half" idx="2"/>
          </p:nvPr>
        </p:nvSpPr>
        <p:spPr>
          <a:xfrm>
            <a:off x="857693" y="1885506"/>
            <a:ext cx="7398540" cy="4670651"/>
          </a:xfrm>
        </p:spPr>
        <p:txBody>
          <a:bodyPr/>
          <a:lstStyle/>
          <a:p>
            <a:pPr algn="ctr"/>
            <a:r>
              <a:rPr lang="ro-RO" sz="2000" b="1" dirty="0"/>
              <a:t>Paronichia</a:t>
            </a:r>
          </a:p>
          <a:p>
            <a:pPr marL="285750" indent="-285750">
              <a:buFont typeface="Wingdings" panose="05000000000000000000" pitchFamily="2" charset="2"/>
              <a:buChar char="§"/>
            </a:pPr>
            <a:r>
              <a:rPr lang="ro-RO" sz="1800" dirty="0"/>
              <a:t>Sau panaritiul este infectia tesutului periunghial,</a:t>
            </a:r>
            <a:r>
              <a:rPr lang="en-US" sz="1800" dirty="0"/>
              <a:t> </a:t>
            </a:r>
            <a:r>
              <a:rPr lang="ro-RO" sz="1800" dirty="0"/>
              <a:t>cauzata de obicei de</a:t>
            </a:r>
            <a:r>
              <a:rPr lang="en-US" sz="1800" dirty="0"/>
              <a:t> </a:t>
            </a:r>
            <a:r>
              <a:rPr lang="ro-RO" sz="1800" dirty="0"/>
              <a:t>Staphylococcus aureus sau Streptococi, mai rar de Pseudomonas. </a:t>
            </a:r>
          </a:p>
          <a:p>
            <a:pPr marL="285750" indent="-285750">
              <a:buFont typeface="Wingdings" panose="05000000000000000000" pitchFamily="2" charset="2"/>
              <a:buChar char="§"/>
            </a:pPr>
            <a:endParaRPr lang="ro-RO" sz="1800" dirty="0"/>
          </a:p>
          <a:p>
            <a:pPr marL="285750" indent="-285750">
              <a:buFont typeface="Wingdings" panose="05000000000000000000" pitchFamily="2" charset="2"/>
              <a:buChar char="§"/>
            </a:pPr>
            <a:r>
              <a:rPr lang="ro-RO" sz="1800" b="1" dirty="0"/>
              <a:t>Simptomatologi</a:t>
            </a:r>
            <a:r>
              <a:rPr lang="en-US" sz="1800" b="1" dirty="0"/>
              <a:t>e</a:t>
            </a:r>
            <a:r>
              <a:rPr lang="ro-RO" sz="1800" dirty="0"/>
              <a:t>: </a:t>
            </a:r>
          </a:p>
          <a:p>
            <a:r>
              <a:rPr lang="ro-RO" sz="1800" dirty="0"/>
              <a:t>- durere, cresterea temperaturii locale(zona este fierbinte), eritem si tumefactie care se instaleaza in ore sau zile. Colectia purulenta se acumuleaza de obicei de-a lungul marginii unghiale si uneori subunghial.</a:t>
            </a:r>
          </a:p>
        </p:txBody>
      </p:sp>
      <p:pic>
        <p:nvPicPr>
          <p:cNvPr id="8" name="Picture 7">
            <a:extLst>
              <a:ext uri="{FF2B5EF4-FFF2-40B4-BE49-F238E27FC236}">
                <a16:creationId xmlns:a16="http://schemas.microsoft.com/office/drawing/2014/main" id="{19020828-A307-4B8E-BFA6-D04F2249E683}"/>
              </a:ext>
            </a:extLst>
          </p:cNvPr>
          <p:cNvPicPr>
            <a:picLocks noChangeAspect="1"/>
          </p:cNvPicPr>
          <p:nvPr/>
        </p:nvPicPr>
        <p:blipFill>
          <a:blip r:embed="rId2"/>
          <a:stretch>
            <a:fillRect/>
          </a:stretch>
        </p:blipFill>
        <p:spPr>
          <a:xfrm>
            <a:off x="8854109" y="1290221"/>
            <a:ext cx="2828789" cy="5066215"/>
          </a:xfrm>
          <a:prstGeom prst="rect">
            <a:avLst/>
          </a:prstGeom>
        </p:spPr>
      </p:pic>
      <p:pic>
        <p:nvPicPr>
          <p:cNvPr id="5" name="Content Placeholder 4">
            <a:extLst>
              <a:ext uri="{FF2B5EF4-FFF2-40B4-BE49-F238E27FC236}">
                <a16:creationId xmlns:a16="http://schemas.microsoft.com/office/drawing/2014/main" id="{E65CFB28-F121-49AA-A8C9-42E8BEDD92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flipH="1" flipV="1">
            <a:off x="9924313" y="1582738"/>
            <a:ext cx="18936" cy="53975"/>
          </a:xfrm>
          <a:ln>
            <a:noFill/>
          </a:ln>
          <a:effectLst/>
          <a:scene3d>
            <a:camera prst="orthographicFront">
              <a:rot lat="0" lon="0" rev="0"/>
            </a:camera>
            <a:lightRig rig="chilly" dir="t">
              <a:rot lat="0" lon="0" rev="18480000"/>
            </a:lightRig>
          </a:scene3d>
          <a:sp3d prstMaterial="clear">
            <a:bevelT h="63500"/>
          </a:sp3d>
        </p:spPr>
      </p:pic>
    </p:spTree>
    <p:extLst>
      <p:ext uri="{BB962C8B-B14F-4D97-AF65-F5344CB8AC3E}">
        <p14:creationId xmlns:p14="http://schemas.microsoft.com/office/powerpoint/2010/main" val="3719651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1A79A-7A45-47B6-A082-3BE3925E3B47}"/>
              </a:ext>
            </a:extLst>
          </p:cNvPr>
          <p:cNvSpPr>
            <a:spLocks noGrp="1"/>
          </p:cNvSpPr>
          <p:nvPr>
            <p:ph type="title"/>
          </p:nvPr>
        </p:nvSpPr>
        <p:spPr>
          <a:xfrm>
            <a:off x="1695634" y="692458"/>
            <a:ext cx="4400365" cy="834501"/>
          </a:xfrm>
        </p:spPr>
        <p:txBody>
          <a:bodyPr/>
          <a:lstStyle/>
          <a:p>
            <a:pPr algn="ctr"/>
            <a:r>
              <a:rPr lang="ro-RO" sz="3200" b="1" dirty="0"/>
              <a:t>Recomandari</a:t>
            </a:r>
          </a:p>
        </p:txBody>
      </p:sp>
      <p:pic>
        <p:nvPicPr>
          <p:cNvPr id="5" name="Content Placeholder 4">
            <a:extLst>
              <a:ext uri="{FF2B5EF4-FFF2-40B4-BE49-F238E27FC236}">
                <a16:creationId xmlns:a16="http://schemas.microsoft.com/office/drawing/2014/main" id="{80E74A1A-06EA-412A-8191-C1DE6D500317}"/>
              </a:ext>
            </a:extLst>
          </p:cNvPr>
          <p:cNvPicPr>
            <a:picLocks noGrp="1" noChangeAspect="1"/>
          </p:cNvPicPr>
          <p:nvPr>
            <p:ph idx="1"/>
          </p:nvPr>
        </p:nvPicPr>
        <p:blipFill>
          <a:blip r:embed="rId2"/>
          <a:stretch>
            <a:fillRect/>
          </a:stretch>
        </p:blipFill>
        <p:spPr>
          <a:xfrm>
            <a:off x="8799964" y="5010752"/>
            <a:ext cx="2469094" cy="1847248"/>
          </a:xfrm>
          <a:prstGeom prst="rect">
            <a:avLst/>
          </a:prstGeom>
        </p:spPr>
      </p:pic>
      <p:sp>
        <p:nvSpPr>
          <p:cNvPr id="4" name="Text Placeholder 3">
            <a:extLst>
              <a:ext uri="{FF2B5EF4-FFF2-40B4-BE49-F238E27FC236}">
                <a16:creationId xmlns:a16="http://schemas.microsoft.com/office/drawing/2014/main" id="{879C9261-1506-453D-AF3E-0DD7381A82B8}"/>
              </a:ext>
            </a:extLst>
          </p:cNvPr>
          <p:cNvSpPr>
            <a:spLocks noGrp="1"/>
          </p:cNvSpPr>
          <p:nvPr>
            <p:ph type="body" sz="half" idx="2"/>
          </p:nvPr>
        </p:nvSpPr>
        <p:spPr>
          <a:xfrm>
            <a:off x="772022" y="1837678"/>
            <a:ext cx="7129103" cy="4704889"/>
          </a:xfrm>
        </p:spPr>
        <p:txBody>
          <a:bodyPr>
            <a:normAutofit/>
          </a:bodyPr>
          <a:lstStyle/>
          <a:p>
            <a:pPr marL="285750" indent="-285750">
              <a:buFont typeface="Wingdings" panose="05000000000000000000" pitchFamily="2" charset="2"/>
              <a:buChar char="Ø"/>
            </a:pPr>
            <a:r>
              <a:rPr lang="ro-RO" sz="2000" dirty="0"/>
              <a:t>In cazul in care panaritiul este superficial, se recomanda spalarea  zonei  cu apă oxigentă sau betadină. Apoi, imediat se aplica pudră de baneocin şi un pansament steril. </a:t>
            </a:r>
          </a:p>
          <a:p>
            <a:pPr marL="285750" indent="-285750">
              <a:buFont typeface="Wingdings" panose="05000000000000000000" pitchFamily="2" charset="2"/>
              <a:buChar char="Ø"/>
            </a:pPr>
            <a:r>
              <a:rPr lang="ro-RO" sz="2000" dirty="0"/>
              <a:t> Pentru formele profunde, in care s-a acumulat puroi, se recomanda sa meaga la medicul dermatolog</a:t>
            </a:r>
          </a:p>
          <a:p>
            <a:pPr marL="285750" indent="-285750">
              <a:buFont typeface="Wingdings" panose="05000000000000000000" pitchFamily="2" charset="2"/>
              <a:buChar char="Ø"/>
            </a:pPr>
            <a:r>
              <a:rPr lang="ro-RO" sz="2000" dirty="0"/>
              <a:t> După manichiură sau pedichiură, daca ati ciupit clienta, recomandarea este sa se dezinfecteze si acasă cu apă oxigenată şi sa aplice, preventiv, baneocin pudră sau unguent. Eventualii microbi vor fi distrusi. </a:t>
            </a:r>
          </a:p>
          <a:p>
            <a:r>
              <a:rPr lang="ro-RO" sz="2000" dirty="0"/>
              <a:t>Pana la refacerea zonei afectate nu se aplica nimic pe unghie. </a:t>
            </a:r>
          </a:p>
          <a:p>
            <a:endParaRPr lang="ro-RO" dirty="0"/>
          </a:p>
        </p:txBody>
      </p:sp>
      <p:pic>
        <p:nvPicPr>
          <p:cNvPr id="6" name="Picture 5">
            <a:extLst>
              <a:ext uri="{FF2B5EF4-FFF2-40B4-BE49-F238E27FC236}">
                <a16:creationId xmlns:a16="http://schemas.microsoft.com/office/drawing/2014/main" id="{E3526E2B-6C69-4620-AB6D-C06914F30811}"/>
              </a:ext>
            </a:extLst>
          </p:cNvPr>
          <p:cNvPicPr>
            <a:picLocks noChangeAspect="1"/>
          </p:cNvPicPr>
          <p:nvPr/>
        </p:nvPicPr>
        <p:blipFill>
          <a:blip r:embed="rId3"/>
          <a:stretch>
            <a:fillRect/>
          </a:stretch>
        </p:blipFill>
        <p:spPr>
          <a:xfrm>
            <a:off x="8432679" y="1174416"/>
            <a:ext cx="2987299" cy="3728720"/>
          </a:xfrm>
          <a:prstGeom prst="rect">
            <a:avLst/>
          </a:prstGeom>
        </p:spPr>
      </p:pic>
    </p:spTree>
    <p:extLst>
      <p:ext uri="{BB962C8B-B14F-4D97-AF65-F5344CB8AC3E}">
        <p14:creationId xmlns:p14="http://schemas.microsoft.com/office/powerpoint/2010/main" val="2031496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5CDEC-0A1D-415C-BD3C-3302F93D9C5E}"/>
              </a:ext>
            </a:extLst>
          </p:cNvPr>
          <p:cNvSpPr>
            <a:spLocks noGrp="1"/>
          </p:cNvSpPr>
          <p:nvPr>
            <p:ph type="title"/>
          </p:nvPr>
        </p:nvSpPr>
        <p:spPr>
          <a:xfrm>
            <a:off x="646111" y="1070344"/>
            <a:ext cx="9404723" cy="706156"/>
          </a:xfrm>
        </p:spPr>
        <p:txBody>
          <a:bodyPr/>
          <a:lstStyle/>
          <a:p>
            <a:pPr algn="ctr"/>
            <a:r>
              <a:rPr lang="ro-RO" sz="2800" b="1" dirty="0"/>
              <a:t>Onicomicoza</a:t>
            </a:r>
          </a:p>
        </p:txBody>
      </p:sp>
      <p:sp>
        <p:nvSpPr>
          <p:cNvPr id="3" name="Content Placeholder 2">
            <a:extLst>
              <a:ext uri="{FF2B5EF4-FFF2-40B4-BE49-F238E27FC236}">
                <a16:creationId xmlns:a16="http://schemas.microsoft.com/office/drawing/2014/main" id="{85D6BDB1-13D0-4020-9619-F63E3034CDA4}"/>
              </a:ext>
            </a:extLst>
          </p:cNvPr>
          <p:cNvSpPr>
            <a:spLocks noGrp="1"/>
          </p:cNvSpPr>
          <p:nvPr>
            <p:ph idx="1"/>
          </p:nvPr>
        </p:nvSpPr>
        <p:spPr>
          <a:xfrm>
            <a:off x="646111" y="1878419"/>
            <a:ext cx="6321759" cy="4026196"/>
          </a:xfrm>
        </p:spPr>
        <p:txBody>
          <a:bodyPr>
            <a:normAutofit/>
          </a:bodyPr>
          <a:lstStyle/>
          <a:p>
            <a:r>
              <a:rPr lang="ro-RO" dirty="0"/>
              <a:t>Ciuperca unghiilor e o boala transmisibila prin contaminarea prin instrumentele de manichiura si pedichiura si transmiterea prin obiecte imprumutate de la alte persoane (sosete, incaltaminte, prosoape etc).</a:t>
            </a:r>
          </a:p>
          <a:p>
            <a:endParaRPr lang="ro-RO" dirty="0"/>
          </a:p>
          <a:p>
            <a:endParaRPr lang="ro-RO" dirty="0"/>
          </a:p>
          <a:p>
            <a:pPr marL="0" indent="0">
              <a:buNone/>
            </a:pPr>
            <a:endParaRPr lang="ro-RO" dirty="0"/>
          </a:p>
        </p:txBody>
      </p:sp>
      <p:pic>
        <p:nvPicPr>
          <p:cNvPr id="4" name="Picture 3">
            <a:extLst>
              <a:ext uri="{FF2B5EF4-FFF2-40B4-BE49-F238E27FC236}">
                <a16:creationId xmlns:a16="http://schemas.microsoft.com/office/drawing/2014/main" id="{6E912D9C-DD07-40A0-9E65-FA8380494E82}"/>
              </a:ext>
            </a:extLst>
          </p:cNvPr>
          <p:cNvPicPr>
            <a:picLocks noChangeAspect="1"/>
          </p:cNvPicPr>
          <p:nvPr/>
        </p:nvPicPr>
        <p:blipFill>
          <a:blip r:embed="rId2"/>
          <a:stretch>
            <a:fillRect/>
          </a:stretch>
        </p:blipFill>
        <p:spPr>
          <a:xfrm>
            <a:off x="7347477" y="2223067"/>
            <a:ext cx="2410291" cy="4128115"/>
          </a:xfrm>
          <a:prstGeom prst="rect">
            <a:avLst/>
          </a:prstGeom>
        </p:spPr>
      </p:pic>
    </p:spTree>
    <p:extLst>
      <p:ext uri="{BB962C8B-B14F-4D97-AF65-F5344CB8AC3E}">
        <p14:creationId xmlns:p14="http://schemas.microsoft.com/office/powerpoint/2010/main" val="2803050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4186A-66F7-49D3-932F-477C73D31A44}"/>
              </a:ext>
            </a:extLst>
          </p:cNvPr>
          <p:cNvSpPr>
            <a:spLocks noGrp="1"/>
          </p:cNvSpPr>
          <p:nvPr>
            <p:ph type="title"/>
          </p:nvPr>
        </p:nvSpPr>
        <p:spPr>
          <a:xfrm>
            <a:off x="646111" y="452718"/>
            <a:ext cx="9785151" cy="728012"/>
          </a:xfrm>
        </p:spPr>
        <p:txBody>
          <a:bodyPr anchor="t"/>
          <a:lstStyle/>
          <a:p>
            <a:pPr algn="ctr"/>
            <a:r>
              <a:rPr lang="it-IT" sz="3200" b="1" dirty="0"/>
              <a:t>Onicomicoza poate avea aspecte</a:t>
            </a:r>
            <a:r>
              <a:rPr lang="ro-RO" sz="3200" b="1" dirty="0"/>
              <a:t> variate</a:t>
            </a:r>
            <a:r>
              <a:rPr lang="it-IT" sz="3200" b="1" dirty="0"/>
              <a:t>:</a:t>
            </a:r>
            <a:endParaRPr lang="ro-RO" sz="3200" b="1" dirty="0"/>
          </a:p>
        </p:txBody>
      </p:sp>
      <p:sp>
        <p:nvSpPr>
          <p:cNvPr id="10" name="Text Placeholder 9">
            <a:extLst>
              <a:ext uri="{FF2B5EF4-FFF2-40B4-BE49-F238E27FC236}">
                <a16:creationId xmlns:a16="http://schemas.microsoft.com/office/drawing/2014/main" id="{12BB02A9-2E19-44E3-A63C-DA15F4B504CE}"/>
              </a:ext>
            </a:extLst>
          </p:cNvPr>
          <p:cNvSpPr>
            <a:spLocks noGrp="1"/>
          </p:cNvSpPr>
          <p:nvPr>
            <p:ph type="body" idx="1"/>
          </p:nvPr>
        </p:nvSpPr>
        <p:spPr>
          <a:xfrm>
            <a:off x="204187" y="1180730"/>
            <a:ext cx="2991774" cy="523783"/>
          </a:xfrm>
        </p:spPr>
        <p:txBody>
          <a:bodyPr anchor="t"/>
          <a:lstStyle/>
          <a:p>
            <a:r>
              <a:rPr lang="ro-RO" sz="1800" b="1" dirty="0">
                <a:solidFill>
                  <a:schemeClr val="accent1"/>
                </a:solidFill>
              </a:rPr>
              <a:t>Onicomicoza laterala</a:t>
            </a:r>
            <a:r>
              <a:rPr lang="ro-RO" sz="2000" b="1" dirty="0"/>
              <a:t>: </a:t>
            </a:r>
          </a:p>
        </p:txBody>
      </p:sp>
      <p:sp>
        <p:nvSpPr>
          <p:cNvPr id="13" name="Text Placeholder 12">
            <a:extLst>
              <a:ext uri="{FF2B5EF4-FFF2-40B4-BE49-F238E27FC236}">
                <a16:creationId xmlns:a16="http://schemas.microsoft.com/office/drawing/2014/main" id="{22543110-3DF7-4A89-A0EB-7FE76FE3E855}"/>
              </a:ext>
            </a:extLst>
          </p:cNvPr>
          <p:cNvSpPr>
            <a:spLocks noGrp="1"/>
          </p:cNvSpPr>
          <p:nvPr>
            <p:ph type="body" sz="half" idx="15"/>
          </p:nvPr>
        </p:nvSpPr>
        <p:spPr>
          <a:xfrm>
            <a:off x="135803" y="1704512"/>
            <a:ext cx="2946794" cy="4551825"/>
          </a:xfrm>
        </p:spPr>
        <p:txBody>
          <a:bodyPr/>
          <a:lstStyle/>
          <a:p>
            <a:r>
              <a:rPr lang="it-IT" sz="2000" dirty="0"/>
              <a:t>-</a:t>
            </a:r>
            <a:r>
              <a:rPr lang="ro-RO" sz="2000" dirty="0"/>
              <a:t> </a:t>
            </a:r>
            <a:r>
              <a:rPr lang="it-IT" sz="2000" dirty="0"/>
              <a:t>o dunga opaca, alba sau galbena</a:t>
            </a:r>
            <a:r>
              <a:rPr lang="ro-RO" sz="2000" dirty="0"/>
              <a:t>,</a:t>
            </a:r>
            <a:r>
              <a:rPr lang="it-IT" sz="2000" dirty="0"/>
              <a:t> ce apare pe lateralul unghiei</a:t>
            </a:r>
            <a:r>
              <a:rPr lang="ro-RO" sz="2000" dirty="0"/>
              <a:t>.</a:t>
            </a:r>
            <a:endParaRPr lang="it-IT" sz="2000" dirty="0"/>
          </a:p>
          <a:p>
            <a:endParaRPr lang="ro-RO" dirty="0"/>
          </a:p>
        </p:txBody>
      </p:sp>
      <p:sp>
        <p:nvSpPr>
          <p:cNvPr id="11" name="Text Placeholder 10">
            <a:extLst>
              <a:ext uri="{FF2B5EF4-FFF2-40B4-BE49-F238E27FC236}">
                <a16:creationId xmlns:a16="http://schemas.microsoft.com/office/drawing/2014/main" id="{CFE8254D-2EC7-47FA-9C6D-A231928A0357}"/>
              </a:ext>
            </a:extLst>
          </p:cNvPr>
          <p:cNvSpPr>
            <a:spLocks noGrp="1"/>
          </p:cNvSpPr>
          <p:nvPr>
            <p:ph type="body" sz="quarter" idx="3"/>
          </p:nvPr>
        </p:nvSpPr>
        <p:spPr>
          <a:xfrm>
            <a:off x="3018409" y="1180730"/>
            <a:ext cx="3077591" cy="523783"/>
          </a:xfrm>
        </p:spPr>
        <p:txBody>
          <a:bodyPr anchor="t"/>
          <a:lstStyle/>
          <a:p>
            <a:pPr algn="ctr"/>
            <a:r>
              <a:rPr lang="ro-RO" sz="1800" b="1" dirty="0">
                <a:solidFill>
                  <a:schemeClr val="accent1"/>
                </a:solidFill>
              </a:rPr>
              <a:t>Onicomicoza distala</a:t>
            </a:r>
          </a:p>
        </p:txBody>
      </p:sp>
      <p:sp>
        <p:nvSpPr>
          <p:cNvPr id="14" name="Text Placeholder 13">
            <a:extLst>
              <a:ext uri="{FF2B5EF4-FFF2-40B4-BE49-F238E27FC236}">
                <a16:creationId xmlns:a16="http://schemas.microsoft.com/office/drawing/2014/main" id="{4BFFF4D3-5011-420B-8635-6B0A52D75193}"/>
              </a:ext>
            </a:extLst>
          </p:cNvPr>
          <p:cNvSpPr>
            <a:spLocks noGrp="1"/>
          </p:cNvSpPr>
          <p:nvPr>
            <p:ph type="body" sz="half" idx="16"/>
          </p:nvPr>
        </p:nvSpPr>
        <p:spPr>
          <a:xfrm>
            <a:off x="3150982" y="1704513"/>
            <a:ext cx="2972660" cy="4551825"/>
          </a:xfrm>
        </p:spPr>
        <p:txBody>
          <a:bodyPr/>
          <a:lstStyle/>
          <a:p>
            <a:r>
              <a:rPr lang="ro-RO" sz="2000" dirty="0"/>
              <a:t>- marginea libera a unghiei se ridica de pe patul unghial si devine extrem de friabila, sfaramicioasa</a:t>
            </a:r>
            <a:r>
              <a:rPr lang="ro-RO" dirty="0"/>
              <a:t>.</a:t>
            </a:r>
          </a:p>
        </p:txBody>
      </p:sp>
      <p:sp>
        <p:nvSpPr>
          <p:cNvPr id="12" name="Text Placeholder 11">
            <a:extLst>
              <a:ext uri="{FF2B5EF4-FFF2-40B4-BE49-F238E27FC236}">
                <a16:creationId xmlns:a16="http://schemas.microsoft.com/office/drawing/2014/main" id="{195BFA8F-A7D0-490A-9BEE-F1FBB40B4F16}"/>
              </a:ext>
            </a:extLst>
          </p:cNvPr>
          <p:cNvSpPr>
            <a:spLocks noGrp="1"/>
          </p:cNvSpPr>
          <p:nvPr>
            <p:ph type="body" sz="quarter" idx="13"/>
          </p:nvPr>
        </p:nvSpPr>
        <p:spPr>
          <a:xfrm>
            <a:off x="6010184" y="1180730"/>
            <a:ext cx="3284218" cy="523782"/>
          </a:xfrm>
        </p:spPr>
        <p:txBody>
          <a:bodyPr anchor="t"/>
          <a:lstStyle/>
          <a:p>
            <a:r>
              <a:rPr lang="ro-RO" sz="1800" b="1" dirty="0">
                <a:solidFill>
                  <a:schemeClr val="accent1"/>
                </a:solidFill>
              </a:rPr>
              <a:t>Onicomicoza proximala</a:t>
            </a:r>
          </a:p>
        </p:txBody>
      </p:sp>
      <p:sp>
        <p:nvSpPr>
          <p:cNvPr id="15" name="Text Placeholder 14">
            <a:extLst>
              <a:ext uri="{FF2B5EF4-FFF2-40B4-BE49-F238E27FC236}">
                <a16:creationId xmlns:a16="http://schemas.microsoft.com/office/drawing/2014/main" id="{0355C3E6-0451-49B5-AE02-5FB623B25B1C}"/>
              </a:ext>
            </a:extLst>
          </p:cNvPr>
          <p:cNvSpPr>
            <a:spLocks noGrp="1"/>
          </p:cNvSpPr>
          <p:nvPr>
            <p:ph type="body" sz="half" idx="17"/>
          </p:nvPr>
        </p:nvSpPr>
        <p:spPr>
          <a:xfrm>
            <a:off x="6096000" y="1775534"/>
            <a:ext cx="3316863" cy="4480804"/>
          </a:xfrm>
        </p:spPr>
        <p:txBody>
          <a:bodyPr/>
          <a:lstStyle/>
          <a:p>
            <a:r>
              <a:rPr lang="ro-RO" dirty="0"/>
              <a:t>- </a:t>
            </a:r>
            <a:r>
              <a:rPr lang="it-IT" sz="2000" dirty="0"/>
              <a:t>aparitia de zone/pete galbene pe lunula</a:t>
            </a:r>
            <a:r>
              <a:rPr lang="ro-RO" sz="2000" dirty="0"/>
              <a:t>.</a:t>
            </a:r>
          </a:p>
        </p:txBody>
      </p:sp>
      <p:pic>
        <p:nvPicPr>
          <p:cNvPr id="7" name="Content Placeholder 6">
            <a:extLst>
              <a:ext uri="{FF2B5EF4-FFF2-40B4-BE49-F238E27FC236}">
                <a16:creationId xmlns:a16="http://schemas.microsoft.com/office/drawing/2014/main" id="{57867890-6C43-41EA-AEFC-3AF29D5058FE}"/>
              </a:ext>
            </a:extLst>
          </p:cNvPr>
          <p:cNvPicPr>
            <a:picLocks noGrp="1" noChangeAspect="1"/>
          </p:cNvPicPr>
          <p:nvPr>
            <p:ph idx="4294967295"/>
          </p:nvPr>
        </p:nvPicPr>
        <p:blipFill>
          <a:blip r:embed="rId2"/>
          <a:stretch>
            <a:fillRect/>
          </a:stretch>
        </p:blipFill>
        <p:spPr>
          <a:xfrm>
            <a:off x="3437301" y="3429000"/>
            <a:ext cx="2424112" cy="2827337"/>
          </a:xfrm>
          <a:prstGeom prst="rect">
            <a:avLst/>
          </a:prstGeom>
        </p:spPr>
      </p:pic>
      <p:pic>
        <p:nvPicPr>
          <p:cNvPr id="8" name="Picture 7">
            <a:extLst>
              <a:ext uri="{FF2B5EF4-FFF2-40B4-BE49-F238E27FC236}">
                <a16:creationId xmlns:a16="http://schemas.microsoft.com/office/drawing/2014/main" id="{501C1A47-4DBE-4798-88EC-17D414936200}"/>
              </a:ext>
            </a:extLst>
          </p:cNvPr>
          <p:cNvPicPr>
            <a:picLocks noChangeAspect="1"/>
          </p:cNvPicPr>
          <p:nvPr/>
        </p:nvPicPr>
        <p:blipFill>
          <a:blip r:embed="rId3"/>
          <a:stretch>
            <a:fillRect/>
          </a:stretch>
        </p:blipFill>
        <p:spPr>
          <a:xfrm>
            <a:off x="6123642" y="3429000"/>
            <a:ext cx="3131864" cy="2572735"/>
          </a:xfrm>
          <a:prstGeom prst="rect">
            <a:avLst/>
          </a:prstGeom>
        </p:spPr>
      </p:pic>
      <p:pic>
        <p:nvPicPr>
          <p:cNvPr id="18" name="Picture 17">
            <a:extLst>
              <a:ext uri="{FF2B5EF4-FFF2-40B4-BE49-F238E27FC236}">
                <a16:creationId xmlns:a16="http://schemas.microsoft.com/office/drawing/2014/main" id="{2012857B-E30F-413E-A861-D552DC1B2881}"/>
              </a:ext>
            </a:extLst>
          </p:cNvPr>
          <p:cNvPicPr>
            <a:picLocks noChangeAspect="1"/>
          </p:cNvPicPr>
          <p:nvPr/>
        </p:nvPicPr>
        <p:blipFill>
          <a:blip r:embed="rId4"/>
          <a:stretch>
            <a:fillRect/>
          </a:stretch>
        </p:blipFill>
        <p:spPr>
          <a:xfrm>
            <a:off x="9440505" y="3429000"/>
            <a:ext cx="2594136" cy="1933113"/>
          </a:xfrm>
          <a:prstGeom prst="rect">
            <a:avLst/>
          </a:prstGeom>
        </p:spPr>
      </p:pic>
      <p:sp>
        <p:nvSpPr>
          <p:cNvPr id="20" name="TextBox 19">
            <a:extLst>
              <a:ext uri="{FF2B5EF4-FFF2-40B4-BE49-F238E27FC236}">
                <a16:creationId xmlns:a16="http://schemas.microsoft.com/office/drawing/2014/main" id="{D4B4B50E-FA88-4A99-BBA4-4F3D80F9F0C0}"/>
              </a:ext>
            </a:extLst>
          </p:cNvPr>
          <p:cNvSpPr txBox="1"/>
          <p:nvPr/>
        </p:nvSpPr>
        <p:spPr>
          <a:xfrm>
            <a:off x="9089726" y="1187867"/>
            <a:ext cx="3131863" cy="369332"/>
          </a:xfrm>
          <a:prstGeom prst="rect">
            <a:avLst/>
          </a:prstGeom>
          <a:noFill/>
        </p:spPr>
        <p:txBody>
          <a:bodyPr wrap="square">
            <a:spAutoFit/>
          </a:bodyPr>
          <a:lstStyle/>
          <a:p>
            <a:r>
              <a:rPr lang="ro-RO" b="1" dirty="0">
                <a:solidFill>
                  <a:schemeClr val="accent1"/>
                </a:solidFill>
              </a:rPr>
              <a:t>Onicomicoza subunghiala</a:t>
            </a:r>
          </a:p>
        </p:txBody>
      </p:sp>
      <p:sp>
        <p:nvSpPr>
          <p:cNvPr id="22" name="TextBox 21">
            <a:extLst>
              <a:ext uri="{FF2B5EF4-FFF2-40B4-BE49-F238E27FC236}">
                <a16:creationId xmlns:a16="http://schemas.microsoft.com/office/drawing/2014/main" id="{7810FDDB-7E8C-40DF-8196-6A0036649776}"/>
              </a:ext>
            </a:extLst>
          </p:cNvPr>
          <p:cNvSpPr txBox="1"/>
          <p:nvPr/>
        </p:nvSpPr>
        <p:spPr>
          <a:xfrm>
            <a:off x="9255507" y="1775533"/>
            <a:ext cx="2800690" cy="923330"/>
          </a:xfrm>
          <a:prstGeom prst="rect">
            <a:avLst/>
          </a:prstGeom>
          <a:noFill/>
        </p:spPr>
        <p:txBody>
          <a:bodyPr wrap="square">
            <a:spAutoFit/>
          </a:bodyPr>
          <a:lstStyle/>
          <a:p>
            <a:r>
              <a:rPr lang="ro-RO" dirty="0"/>
              <a:t>-apare o acumulare de material keratozic, sfaramicios sub unghie.</a:t>
            </a:r>
          </a:p>
        </p:txBody>
      </p:sp>
      <p:pic>
        <p:nvPicPr>
          <p:cNvPr id="24" name="Picture 23">
            <a:extLst>
              <a:ext uri="{FF2B5EF4-FFF2-40B4-BE49-F238E27FC236}">
                <a16:creationId xmlns:a16="http://schemas.microsoft.com/office/drawing/2014/main" id="{7DA573AD-AFD5-4307-A616-49B882F65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08" y="3429000"/>
            <a:ext cx="2661286" cy="2678837"/>
          </a:xfrm>
          <a:prstGeom prst="rect">
            <a:avLst/>
          </a:prstGeom>
        </p:spPr>
      </p:pic>
    </p:spTree>
    <p:extLst>
      <p:ext uri="{BB962C8B-B14F-4D97-AF65-F5344CB8AC3E}">
        <p14:creationId xmlns:p14="http://schemas.microsoft.com/office/powerpoint/2010/main" val="4272904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03FA-6718-4929-A9FD-8F914758C222}"/>
              </a:ext>
            </a:extLst>
          </p:cNvPr>
          <p:cNvSpPr>
            <a:spLocks noGrp="1"/>
          </p:cNvSpPr>
          <p:nvPr>
            <p:ph type="title"/>
          </p:nvPr>
        </p:nvSpPr>
        <p:spPr>
          <a:xfrm>
            <a:off x="646111" y="452718"/>
            <a:ext cx="9404723" cy="816789"/>
          </a:xfrm>
        </p:spPr>
        <p:txBody>
          <a:bodyPr/>
          <a:lstStyle/>
          <a:p>
            <a:pPr algn="ctr"/>
            <a:r>
              <a:rPr lang="ro-RO" sz="3200" b="1" dirty="0"/>
              <a:t>Cauze</a:t>
            </a:r>
            <a:br>
              <a:rPr lang="ro-RO" sz="3200" b="1" dirty="0"/>
            </a:br>
            <a:endParaRPr lang="ro-RO" sz="3200" b="1" dirty="0"/>
          </a:p>
        </p:txBody>
      </p:sp>
      <p:sp>
        <p:nvSpPr>
          <p:cNvPr id="3" name="Content Placeholder 2">
            <a:extLst>
              <a:ext uri="{FF2B5EF4-FFF2-40B4-BE49-F238E27FC236}">
                <a16:creationId xmlns:a16="http://schemas.microsoft.com/office/drawing/2014/main" id="{A5BE99E7-BF50-4A02-91F9-A883BC62AB3A}"/>
              </a:ext>
            </a:extLst>
          </p:cNvPr>
          <p:cNvSpPr>
            <a:spLocks noGrp="1"/>
          </p:cNvSpPr>
          <p:nvPr>
            <p:ph idx="1"/>
          </p:nvPr>
        </p:nvSpPr>
        <p:spPr>
          <a:xfrm>
            <a:off x="301841" y="1438183"/>
            <a:ext cx="10795245" cy="5193435"/>
          </a:xfrm>
        </p:spPr>
        <p:txBody>
          <a:bodyPr>
            <a:normAutofit/>
          </a:bodyPr>
          <a:lstStyle/>
          <a:p>
            <a:pPr marL="0" indent="0">
              <a:buNone/>
            </a:pPr>
            <a:r>
              <a:rPr lang="ro-RO" b="1" dirty="0"/>
              <a:t>              Onicomicoza</a:t>
            </a:r>
            <a:r>
              <a:rPr lang="ro-RO" dirty="0"/>
              <a:t> este cauzata de 3 tipuri diferite de fungi:</a:t>
            </a:r>
          </a:p>
          <a:p>
            <a:r>
              <a:rPr lang="ro-RO" dirty="0"/>
              <a:t>- </a:t>
            </a:r>
            <a:r>
              <a:rPr lang="ro-RO" b="1" dirty="0"/>
              <a:t>tipul dermatophytes -</a:t>
            </a:r>
            <a:r>
              <a:rPr lang="ro-RO" dirty="0"/>
              <a:t> este un fung care creste in mod obisnuit la nivelul pielii, parului si unghiilor si nu invadeaza straturile profunde ale pielii. </a:t>
            </a:r>
          </a:p>
          <a:p>
            <a:pPr marL="0" indent="0">
              <a:buNone/>
            </a:pPr>
            <a:endParaRPr lang="ro-RO" dirty="0"/>
          </a:p>
          <a:p>
            <a:r>
              <a:rPr lang="ro-RO" dirty="0"/>
              <a:t>- </a:t>
            </a:r>
            <a:r>
              <a:rPr lang="ro-RO" b="1" dirty="0"/>
              <a:t>yeats</a:t>
            </a:r>
            <a:r>
              <a:rPr lang="ro-RO" dirty="0"/>
              <a:t> - este o ciuperca saprofita (care creste in mod obisnuit la nivelul pielii si unghiilor, facand parte din flora normala a organismului). Diferiti factori precum unele boli, folosirea excesiva a antibioticelor, anticonceptionalele orale si probleme ale sistemului imun pot favoriza aparitia infectiei.</a:t>
            </a:r>
          </a:p>
          <a:p>
            <a:endParaRPr lang="ro-RO" dirty="0"/>
          </a:p>
          <a:p>
            <a:r>
              <a:rPr lang="ro-RO" dirty="0"/>
              <a:t>- </a:t>
            </a:r>
            <a:r>
              <a:rPr lang="ro-RO" b="1" dirty="0"/>
              <a:t>ciuperca de pamant -</a:t>
            </a:r>
            <a:r>
              <a:rPr lang="ro-RO" dirty="0"/>
              <a:t> mucegaiul (cunoscut si sub numele de nondermatophytes), un tip de ciuperca gasita de obicei in pamant, dar care poate sa creasca si la nivelul pielii si unghiilor. In majoritatea cazurilor, aceasta boala nu se trasmite interuman.</a:t>
            </a:r>
          </a:p>
          <a:p>
            <a:endParaRPr lang="ro-RO" dirty="0"/>
          </a:p>
        </p:txBody>
      </p:sp>
    </p:spTree>
    <p:extLst>
      <p:ext uri="{BB962C8B-B14F-4D97-AF65-F5344CB8AC3E}">
        <p14:creationId xmlns:p14="http://schemas.microsoft.com/office/powerpoint/2010/main" val="3090549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7DD5F-D1F0-4AD1-9A9A-1C0A9F144C36}"/>
              </a:ext>
            </a:extLst>
          </p:cNvPr>
          <p:cNvSpPr>
            <a:spLocks noGrp="1"/>
          </p:cNvSpPr>
          <p:nvPr>
            <p:ph type="title"/>
          </p:nvPr>
        </p:nvSpPr>
        <p:spPr>
          <a:xfrm>
            <a:off x="646111" y="452718"/>
            <a:ext cx="9404723" cy="577092"/>
          </a:xfrm>
        </p:spPr>
        <p:txBody>
          <a:bodyPr/>
          <a:lstStyle/>
          <a:p>
            <a:pPr algn="ctr"/>
            <a:r>
              <a:rPr lang="ro-RO" sz="2800" b="1" dirty="0"/>
              <a:t>Factori de risc influentabili:</a:t>
            </a:r>
          </a:p>
        </p:txBody>
      </p:sp>
      <p:sp>
        <p:nvSpPr>
          <p:cNvPr id="3" name="Content Placeholder 2">
            <a:extLst>
              <a:ext uri="{FF2B5EF4-FFF2-40B4-BE49-F238E27FC236}">
                <a16:creationId xmlns:a16="http://schemas.microsoft.com/office/drawing/2014/main" id="{11812050-0913-413C-8BA8-E8F7A01852EC}"/>
              </a:ext>
            </a:extLst>
          </p:cNvPr>
          <p:cNvSpPr>
            <a:spLocks noGrp="1"/>
          </p:cNvSpPr>
          <p:nvPr>
            <p:ph idx="1"/>
          </p:nvPr>
        </p:nvSpPr>
        <p:spPr>
          <a:xfrm>
            <a:off x="461640" y="1233996"/>
            <a:ext cx="11114842" cy="5370990"/>
          </a:xfrm>
        </p:spPr>
        <p:txBody>
          <a:bodyPr>
            <a:normAutofit/>
          </a:bodyPr>
          <a:lstStyle/>
          <a:p>
            <a:r>
              <a:rPr lang="ro-RO" dirty="0"/>
              <a:t>- incaltamintea stramta;</a:t>
            </a:r>
          </a:p>
          <a:p>
            <a:r>
              <a:rPr lang="ro-RO" dirty="0"/>
              <a:t>- incaltaminte care pastreaza piciorul cald si umed;</a:t>
            </a:r>
          </a:p>
          <a:p>
            <a:r>
              <a:rPr lang="ro-RO" dirty="0"/>
              <a:t>- folosirea incaltamintei ude pentru mai multe zile la rand;</a:t>
            </a:r>
          </a:p>
          <a:p>
            <a:r>
              <a:rPr lang="ro-RO" dirty="0"/>
              <a:t>- folosirea in comun cu alte persoane a unor obiecte de uz personal precum pantofi, sosete, unghiere sau forfecute pentru taierea unghiilor;</a:t>
            </a:r>
          </a:p>
          <a:p>
            <a:r>
              <a:rPr lang="ro-RO" dirty="0"/>
              <a:t>- climatul cald si umed;</a:t>
            </a:r>
          </a:p>
          <a:p>
            <a:r>
              <a:rPr lang="ro-RO" dirty="0"/>
              <a:t>- folosirea bailor sau dusurilor publice, fara utilizarea sandalelor sau slapilor pentru dus;</a:t>
            </a:r>
          </a:p>
          <a:p>
            <a:r>
              <a:rPr lang="ro-RO" dirty="0"/>
              <a:t>- traumatizarea unghiei si patului unghial.</a:t>
            </a:r>
          </a:p>
          <a:p>
            <a:r>
              <a:rPr lang="ro-RO" dirty="0"/>
              <a:t>- conditii de viata si munca care mentin mainile, respectiv picioarele ude sau umede (de exempu spalatorii);</a:t>
            </a:r>
          </a:p>
          <a:p>
            <a:r>
              <a:rPr lang="ro-RO" dirty="0"/>
              <a:t>- fumatul;</a:t>
            </a:r>
          </a:p>
          <a:p>
            <a:r>
              <a:rPr lang="ro-RO" dirty="0"/>
              <a:t>- purtarea unghiilor artificiale.  De asemenea, unele produse sau manevre de manichiura pot creste riscul aparitiei onicomicozei.</a:t>
            </a:r>
          </a:p>
          <a:p>
            <a:endParaRPr lang="ro-RO" dirty="0"/>
          </a:p>
        </p:txBody>
      </p:sp>
    </p:spTree>
    <p:extLst>
      <p:ext uri="{BB962C8B-B14F-4D97-AF65-F5344CB8AC3E}">
        <p14:creationId xmlns:p14="http://schemas.microsoft.com/office/powerpoint/2010/main" val="572490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02DCD-4CBE-4B0F-8D17-9A35915B0269}"/>
              </a:ext>
            </a:extLst>
          </p:cNvPr>
          <p:cNvSpPr>
            <a:spLocks noGrp="1"/>
          </p:cNvSpPr>
          <p:nvPr>
            <p:ph type="title"/>
          </p:nvPr>
        </p:nvSpPr>
        <p:spPr>
          <a:xfrm>
            <a:off x="1148316" y="177208"/>
            <a:ext cx="8902518" cy="652131"/>
          </a:xfrm>
        </p:spPr>
        <p:txBody>
          <a:bodyPr/>
          <a:lstStyle/>
          <a:p>
            <a:pPr algn="ctr"/>
            <a:r>
              <a:rPr lang="ro-RO" sz="2800" b="1" dirty="0"/>
              <a:t>Simptome si tratament</a:t>
            </a:r>
          </a:p>
        </p:txBody>
      </p:sp>
      <p:sp>
        <p:nvSpPr>
          <p:cNvPr id="3" name="Content Placeholder 2">
            <a:extLst>
              <a:ext uri="{FF2B5EF4-FFF2-40B4-BE49-F238E27FC236}">
                <a16:creationId xmlns:a16="http://schemas.microsoft.com/office/drawing/2014/main" id="{2657D47D-0417-4AA1-A2BB-413DDFF28AAA}"/>
              </a:ext>
            </a:extLst>
          </p:cNvPr>
          <p:cNvSpPr>
            <a:spLocks noGrp="1"/>
          </p:cNvSpPr>
          <p:nvPr>
            <p:ph sz="half" idx="1"/>
          </p:nvPr>
        </p:nvSpPr>
        <p:spPr>
          <a:xfrm>
            <a:off x="141766" y="992372"/>
            <a:ext cx="7495865" cy="5372986"/>
          </a:xfrm>
        </p:spPr>
        <p:txBody>
          <a:bodyPr>
            <a:normAutofit lnSpcReduction="10000"/>
          </a:bodyPr>
          <a:lstStyle/>
          <a:p>
            <a:pPr marL="0" indent="0">
              <a:buNone/>
            </a:pPr>
            <a:r>
              <a:rPr lang="ro-RO" dirty="0"/>
              <a:t>-  pată gălbuie sau albicioasă care se extinde progresiv;</a:t>
            </a:r>
          </a:p>
          <a:p>
            <a:pPr marL="0" indent="0">
              <a:buNone/>
            </a:pPr>
            <a:r>
              <a:rPr lang="ro-RO" dirty="0"/>
              <a:t>-  lama unghială se poate îngroșa, își pierde luciul și transparența, devine friabilă și se dezlipeste de patul unghial.</a:t>
            </a:r>
          </a:p>
          <a:p>
            <a:pPr marL="0" indent="0">
              <a:buNone/>
            </a:pPr>
            <a:r>
              <a:rPr lang="ro-RO" dirty="0"/>
              <a:t>- unghia se deformează, devin greu de tăiat, iar uneori se desprind de patul unghial și sunt dureroase.</a:t>
            </a:r>
          </a:p>
          <a:p>
            <a:pPr marL="0" indent="0">
              <a:buNone/>
            </a:pPr>
            <a:r>
              <a:rPr lang="ro-RO" dirty="0"/>
              <a:t>   Necesită tratament medicamentos local și sistemic;</a:t>
            </a:r>
          </a:p>
          <a:p>
            <a:pPr marL="0" indent="0">
              <a:buNone/>
            </a:pPr>
            <a:r>
              <a:rPr lang="ro-RO" dirty="0"/>
              <a:t>- Suprainfecțiile pot fi cu diverse organisme: fungi, bacterii, ciuperci, virusuri;</a:t>
            </a:r>
          </a:p>
          <a:p>
            <a:pPr marL="0" indent="0">
              <a:buNone/>
            </a:pPr>
            <a:r>
              <a:rPr lang="ro-RO" dirty="0"/>
              <a:t>- Se recomandă consult dermatologic și tratament pentru tratarea infecției,</a:t>
            </a:r>
          </a:p>
          <a:p>
            <a:pPr marL="0" indent="0">
              <a:buNone/>
            </a:pPr>
            <a:endParaRPr lang="ro-RO" dirty="0"/>
          </a:p>
          <a:p>
            <a:pPr marL="0" indent="0">
              <a:buNone/>
            </a:pPr>
            <a:r>
              <a:rPr lang="ro-RO" dirty="0"/>
              <a:t>- Dupa indepartarea unghiei afectate nu se  mai aplica material sintetic. Durata tratamentului variază între 4 săptămâni și 12 luni, în funcție de localizare, imunitate, vârstă. </a:t>
            </a:r>
          </a:p>
          <a:p>
            <a:pPr marL="0" indent="0">
              <a:buNone/>
            </a:pPr>
            <a:r>
              <a:rPr lang="ro-RO" dirty="0"/>
              <a:t>- Onicomicoza este contagioasă si </a:t>
            </a:r>
            <a:r>
              <a:rPr lang="pt-BR" dirty="0"/>
              <a:t>este necesar echipament de protecție atunci când lucrăm</a:t>
            </a:r>
            <a:r>
              <a:rPr lang="ro-RO" dirty="0"/>
              <a:t>.</a:t>
            </a:r>
          </a:p>
        </p:txBody>
      </p:sp>
      <p:pic>
        <p:nvPicPr>
          <p:cNvPr id="5" name="Content Placeholder 4">
            <a:extLst>
              <a:ext uri="{FF2B5EF4-FFF2-40B4-BE49-F238E27FC236}">
                <a16:creationId xmlns:a16="http://schemas.microsoft.com/office/drawing/2014/main" id="{783AFC58-69FC-4BA8-8AE6-5829943A0ACD}"/>
              </a:ext>
            </a:extLst>
          </p:cNvPr>
          <p:cNvPicPr>
            <a:picLocks noGrp="1" noChangeAspect="1"/>
          </p:cNvPicPr>
          <p:nvPr>
            <p:ph sz="half" idx="2"/>
          </p:nvPr>
        </p:nvPicPr>
        <p:blipFill>
          <a:blip r:embed="rId2"/>
          <a:stretch>
            <a:fillRect/>
          </a:stretch>
        </p:blipFill>
        <p:spPr>
          <a:xfrm>
            <a:off x="7637632" y="1651246"/>
            <a:ext cx="4554368" cy="4243788"/>
          </a:xfrm>
          <a:prstGeom prst="rect">
            <a:avLst/>
          </a:prstGeom>
        </p:spPr>
      </p:pic>
    </p:spTree>
    <p:extLst>
      <p:ext uri="{BB962C8B-B14F-4D97-AF65-F5344CB8AC3E}">
        <p14:creationId xmlns:p14="http://schemas.microsoft.com/office/powerpoint/2010/main" val="1780629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99A8-FF67-473F-9DE8-3E37708B2F57}"/>
              </a:ext>
            </a:extLst>
          </p:cNvPr>
          <p:cNvSpPr>
            <a:spLocks noGrp="1"/>
          </p:cNvSpPr>
          <p:nvPr>
            <p:ph type="title"/>
          </p:nvPr>
        </p:nvSpPr>
        <p:spPr>
          <a:xfrm>
            <a:off x="1154953" y="310719"/>
            <a:ext cx="8825660" cy="825624"/>
          </a:xfrm>
        </p:spPr>
        <p:txBody>
          <a:bodyPr/>
          <a:lstStyle/>
          <a:p>
            <a:pPr algn="ctr"/>
            <a:r>
              <a:rPr lang="ro-RO" sz="3200" b="1" dirty="0"/>
              <a:t>Pseudomonas aeruginoasa </a:t>
            </a:r>
          </a:p>
        </p:txBody>
      </p:sp>
      <p:pic>
        <p:nvPicPr>
          <p:cNvPr id="5" name="Content Placeholder 4">
            <a:extLst>
              <a:ext uri="{FF2B5EF4-FFF2-40B4-BE49-F238E27FC236}">
                <a16:creationId xmlns:a16="http://schemas.microsoft.com/office/drawing/2014/main" id="{F2423898-5482-4352-951B-9BE327741DBB}"/>
              </a:ext>
            </a:extLst>
          </p:cNvPr>
          <p:cNvPicPr>
            <a:picLocks noGrp="1" noChangeAspect="1"/>
          </p:cNvPicPr>
          <p:nvPr>
            <p:ph idx="1"/>
          </p:nvPr>
        </p:nvPicPr>
        <p:blipFill>
          <a:blip r:embed="rId2"/>
          <a:stretch>
            <a:fillRect/>
          </a:stretch>
        </p:blipFill>
        <p:spPr>
          <a:xfrm>
            <a:off x="5863701" y="1377432"/>
            <a:ext cx="2874084" cy="2712955"/>
          </a:xfrm>
          <a:prstGeom prst="rect">
            <a:avLst/>
          </a:prstGeom>
        </p:spPr>
      </p:pic>
      <p:sp>
        <p:nvSpPr>
          <p:cNvPr id="4" name="Text Placeholder 3">
            <a:extLst>
              <a:ext uri="{FF2B5EF4-FFF2-40B4-BE49-F238E27FC236}">
                <a16:creationId xmlns:a16="http://schemas.microsoft.com/office/drawing/2014/main" id="{2E9CDADD-5B3B-4218-9E84-609EF3DCB6E1}"/>
              </a:ext>
            </a:extLst>
          </p:cNvPr>
          <p:cNvSpPr>
            <a:spLocks noGrp="1"/>
          </p:cNvSpPr>
          <p:nvPr>
            <p:ph type="body" sz="half" idx="2"/>
          </p:nvPr>
        </p:nvSpPr>
        <p:spPr>
          <a:xfrm>
            <a:off x="204186" y="1402671"/>
            <a:ext cx="5523219" cy="4991041"/>
          </a:xfrm>
        </p:spPr>
        <p:txBody>
          <a:bodyPr>
            <a:normAutofit/>
          </a:bodyPr>
          <a:lstStyle/>
          <a:p>
            <a:pPr marL="285750" indent="-285750">
              <a:buFont typeface="Wingdings" panose="05000000000000000000" pitchFamily="2" charset="2"/>
              <a:buChar char="Ø"/>
            </a:pPr>
            <a:r>
              <a:rPr lang="ro-RO" sz="1800" dirty="0"/>
              <a:t>Este un tip de bacil foarte comun, intalnit in absolut toate mediile si spatiile cu grad ridicat de umiditate, deoarece acesta este mediul propice de dezvoltare.</a:t>
            </a:r>
          </a:p>
          <a:p>
            <a:r>
              <a:rPr lang="ro-RO" sz="1800" b="1" dirty="0"/>
              <a:t>Cauze</a:t>
            </a:r>
          </a:p>
          <a:p>
            <a:r>
              <a:rPr lang="ro-RO" sz="1800" dirty="0"/>
              <a:t>- contactul constant cu umiditatea</a:t>
            </a:r>
          </a:p>
          <a:p>
            <a:r>
              <a:rPr lang="ro-RO" sz="1800" dirty="0"/>
              <a:t>- instrumente nesterile</a:t>
            </a:r>
          </a:p>
          <a:p>
            <a:r>
              <a:rPr lang="ro-RO" sz="1800" dirty="0"/>
              <a:t>- aplicarea incorecta a materialului sintetic pe unghia naturala</a:t>
            </a:r>
          </a:p>
          <a:p>
            <a:r>
              <a:rPr lang="ro-RO" sz="1800" dirty="0"/>
              <a:t>- dezlipirea materialului de pe unghie </a:t>
            </a:r>
          </a:p>
          <a:p>
            <a:r>
              <a:rPr lang="ro-RO" sz="1800" dirty="0"/>
              <a:t>- intretineri nerealizate la timp si purtarea indelungata a materialului.</a:t>
            </a:r>
          </a:p>
          <a:p>
            <a:pPr marL="285750" indent="-285750">
              <a:buFont typeface="Wingdings" panose="05000000000000000000" pitchFamily="2" charset="2"/>
              <a:buChar char="Ø"/>
            </a:pPr>
            <a:endParaRPr lang="ro-RO" sz="1800" dirty="0"/>
          </a:p>
          <a:p>
            <a:pPr marL="285750" indent="-285750">
              <a:buFont typeface="Wingdings" panose="05000000000000000000" pitchFamily="2" charset="2"/>
              <a:buChar char="Ø"/>
            </a:pPr>
            <a:r>
              <a:rPr lang="ro-RO" sz="1800" dirty="0"/>
              <a:t>Bacilul nu se dezvolta in lipsa oxigenului. </a:t>
            </a:r>
          </a:p>
          <a:p>
            <a:pPr marL="285750" indent="-285750">
              <a:buFont typeface="Wingdings" panose="05000000000000000000" pitchFamily="2" charset="2"/>
              <a:buChar char="Ø"/>
            </a:pPr>
            <a:endParaRPr lang="ro-RO" dirty="0"/>
          </a:p>
        </p:txBody>
      </p:sp>
      <p:pic>
        <p:nvPicPr>
          <p:cNvPr id="6" name="Picture 5">
            <a:extLst>
              <a:ext uri="{FF2B5EF4-FFF2-40B4-BE49-F238E27FC236}">
                <a16:creationId xmlns:a16="http://schemas.microsoft.com/office/drawing/2014/main" id="{CDC3C1EA-4C04-4859-A971-E20C44706504}"/>
              </a:ext>
            </a:extLst>
          </p:cNvPr>
          <p:cNvPicPr>
            <a:picLocks noChangeAspect="1"/>
          </p:cNvPicPr>
          <p:nvPr/>
        </p:nvPicPr>
        <p:blipFill>
          <a:blip r:embed="rId3"/>
          <a:stretch>
            <a:fillRect/>
          </a:stretch>
        </p:blipFill>
        <p:spPr>
          <a:xfrm>
            <a:off x="8786612" y="1267716"/>
            <a:ext cx="3336647" cy="5073123"/>
          </a:xfrm>
          <a:prstGeom prst="rect">
            <a:avLst/>
          </a:prstGeom>
        </p:spPr>
      </p:pic>
      <p:pic>
        <p:nvPicPr>
          <p:cNvPr id="7" name="Picture 6">
            <a:extLst>
              <a:ext uri="{FF2B5EF4-FFF2-40B4-BE49-F238E27FC236}">
                <a16:creationId xmlns:a16="http://schemas.microsoft.com/office/drawing/2014/main" id="{3681175F-4551-4567-93BE-3DABC013B9FE}"/>
              </a:ext>
            </a:extLst>
          </p:cNvPr>
          <p:cNvPicPr>
            <a:picLocks noChangeAspect="1"/>
          </p:cNvPicPr>
          <p:nvPr/>
        </p:nvPicPr>
        <p:blipFill>
          <a:blip r:embed="rId4"/>
          <a:stretch>
            <a:fillRect/>
          </a:stretch>
        </p:blipFill>
        <p:spPr>
          <a:xfrm>
            <a:off x="5863701" y="4341179"/>
            <a:ext cx="2937502" cy="1999661"/>
          </a:xfrm>
          <a:prstGeom prst="rect">
            <a:avLst/>
          </a:prstGeom>
        </p:spPr>
      </p:pic>
    </p:spTree>
    <p:extLst>
      <p:ext uri="{BB962C8B-B14F-4D97-AF65-F5344CB8AC3E}">
        <p14:creationId xmlns:p14="http://schemas.microsoft.com/office/powerpoint/2010/main" val="350593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86A9-82D9-4E6C-A4A2-205E8E31D199}"/>
              </a:ext>
            </a:extLst>
          </p:cNvPr>
          <p:cNvSpPr>
            <a:spLocks noGrp="1"/>
          </p:cNvSpPr>
          <p:nvPr>
            <p:ph type="title"/>
          </p:nvPr>
        </p:nvSpPr>
        <p:spPr>
          <a:xfrm>
            <a:off x="2219417" y="426129"/>
            <a:ext cx="4332303" cy="710214"/>
          </a:xfrm>
        </p:spPr>
        <p:txBody>
          <a:bodyPr/>
          <a:lstStyle/>
          <a:p>
            <a:pPr algn="ctr"/>
            <a:r>
              <a:rPr lang="ro-RO" sz="3200" b="1" dirty="0"/>
              <a:t>Recomandari</a:t>
            </a:r>
          </a:p>
        </p:txBody>
      </p:sp>
      <p:pic>
        <p:nvPicPr>
          <p:cNvPr id="5" name="Content Placeholder 4">
            <a:extLst>
              <a:ext uri="{FF2B5EF4-FFF2-40B4-BE49-F238E27FC236}">
                <a16:creationId xmlns:a16="http://schemas.microsoft.com/office/drawing/2014/main" id="{E0C50782-8F1E-42C9-8FD0-F9C81A76E1B1}"/>
              </a:ext>
            </a:extLst>
          </p:cNvPr>
          <p:cNvPicPr>
            <a:picLocks noGrp="1" noChangeAspect="1"/>
          </p:cNvPicPr>
          <p:nvPr>
            <p:ph idx="1"/>
          </p:nvPr>
        </p:nvPicPr>
        <p:blipFill>
          <a:blip r:embed="rId2"/>
          <a:stretch>
            <a:fillRect/>
          </a:stretch>
        </p:blipFill>
        <p:spPr>
          <a:xfrm>
            <a:off x="8442665" y="1447800"/>
            <a:ext cx="2716566" cy="4572000"/>
          </a:xfrm>
          <a:prstGeom prst="rect">
            <a:avLst/>
          </a:prstGeom>
        </p:spPr>
      </p:pic>
      <p:sp>
        <p:nvSpPr>
          <p:cNvPr id="4" name="Text Placeholder 3">
            <a:extLst>
              <a:ext uri="{FF2B5EF4-FFF2-40B4-BE49-F238E27FC236}">
                <a16:creationId xmlns:a16="http://schemas.microsoft.com/office/drawing/2014/main" id="{9B80008B-ECB1-4383-A178-DC45EBD45D15}"/>
              </a:ext>
            </a:extLst>
          </p:cNvPr>
          <p:cNvSpPr>
            <a:spLocks noGrp="1"/>
          </p:cNvSpPr>
          <p:nvPr>
            <p:ph type="body" sz="half" idx="2"/>
          </p:nvPr>
        </p:nvSpPr>
        <p:spPr>
          <a:xfrm>
            <a:off x="337351" y="1623237"/>
            <a:ext cx="7537830" cy="5234763"/>
          </a:xfrm>
        </p:spPr>
        <p:txBody>
          <a:bodyPr>
            <a:normAutofit/>
          </a:bodyPr>
          <a:lstStyle/>
          <a:p>
            <a:pPr marL="285750" indent="-285750">
              <a:buFont typeface="Wingdings" panose="05000000000000000000" pitchFamily="2" charset="2"/>
              <a:buChar char="Ø"/>
            </a:pPr>
            <a:r>
              <a:rPr lang="ro-RO" sz="2000" dirty="0"/>
              <a:t>Odata aparut pe unghii, in primul rand "educam" clienta sa vina la timp la intretinere, Apoi curatam bine zona, folosim acetona pura sa "ucidem" bacilul si recomandam clientei sa tina unghia uscata.       Primerul cu acid distruge si el aceasta bacterie.</a:t>
            </a:r>
          </a:p>
          <a:p>
            <a:pPr marL="285750" indent="-285750">
              <a:buFont typeface="Wingdings" panose="05000000000000000000" pitchFamily="2" charset="2"/>
              <a:buChar char="Ø"/>
            </a:pPr>
            <a:r>
              <a:rPr lang="ro-RO" sz="2000" dirty="0"/>
              <a:t> Daca infectia este superficiala, indepartam cu pila stratul afectat, sigilam bine zona ca sa nu mai aiba contact cu apa si aerul si ne asiguram ca intretinerea executata nu va avea lifting in urmatoarele luni.   </a:t>
            </a:r>
          </a:p>
          <a:p>
            <a:endParaRPr lang="ro-RO" sz="2000" dirty="0"/>
          </a:p>
          <a:p>
            <a:pPr marL="285750" indent="-285750">
              <a:buFont typeface="Wingdings" panose="05000000000000000000" pitchFamily="2" charset="2"/>
              <a:buChar char="Ø"/>
            </a:pPr>
            <a:r>
              <a:rPr lang="ro-RO" sz="2000" dirty="0"/>
              <a:t>Daca infectia este profunda, se curata unghia afectata si nu se mai aplica nimic pe ea. Se recomanda consultul medicului dermatolog pentru tratament.</a:t>
            </a:r>
          </a:p>
        </p:txBody>
      </p:sp>
    </p:spTree>
    <p:extLst>
      <p:ext uri="{BB962C8B-B14F-4D97-AF65-F5344CB8AC3E}">
        <p14:creationId xmlns:p14="http://schemas.microsoft.com/office/powerpoint/2010/main" val="520654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0F7D-5AFB-4ABA-B4DF-68DC24677BA2}"/>
              </a:ext>
            </a:extLst>
          </p:cNvPr>
          <p:cNvSpPr>
            <a:spLocks noGrp="1"/>
          </p:cNvSpPr>
          <p:nvPr>
            <p:ph type="title"/>
          </p:nvPr>
        </p:nvSpPr>
        <p:spPr>
          <a:xfrm>
            <a:off x="646111" y="418213"/>
            <a:ext cx="9404723" cy="900223"/>
          </a:xfrm>
        </p:spPr>
        <p:txBody>
          <a:bodyPr/>
          <a:lstStyle/>
          <a:p>
            <a:pPr algn="ctr"/>
            <a:r>
              <a:rPr lang="ro-RO" b="1" dirty="0"/>
              <a:t>Negii </a:t>
            </a:r>
          </a:p>
        </p:txBody>
      </p:sp>
      <p:sp>
        <p:nvSpPr>
          <p:cNvPr id="3" name="Content Placeholder 2">
            <a:extLst>
              <a:ext uri="{FF2B5EF4-FFF2-40B4-BE49-F238E27FC236}">
                <a16:creationId xmlns:a16="http://schemas.microsoft.com/office/drawing/2014/main" id="{D4D36C2C-55D2-446A-B4C6-ED79621B2DF7}"/>
              </a:ext>
            </a:extLst>
          </p:cNvPr>
          <p:cNvSpPr>
            <a:spLocks noGrp="1"/>
          </p:cNvSpPr>
          <p:nvPr>
            <p:ph sz="half" idx="1"/>
          </p:nvPr>
        </p:nvSpPr>
        <p:spPr>
          <a:xfrm>
            <a:off x="646112" y="1651591"/>
            <a:ext cx="7264512" cy="5068186"/>
          </a:xfrm>
        </p:spPr>
        <p:txBody>
          <a:bodyPr>
            <a:normAutofit/>
          </a:bodyPr>
          <a:lstStyle/>
          <a:p>
            <a:pPr>
              <a:buFont typeface="Wingdings" panose="05000000000000000000" pitchFamily="2" charset="2"/>
              <a:buChar char="Ø"/>
            </a:pPr>
            <a:r>
              <a:rPr lang="ro-RO" dirty="0"/>
              <a:t>  </a:t>
            </a:r>
            <a:r>
              <a:rPr lang="pt-BR" dirty="0"/>
              <a:t>Apar de obicei din cauza Virusului Papiloma Uman (VPM).</a:t>
            </a:r>
            <a:endParaRPr lang="ro-RO" dirty="0"/>
          </a:p>
          <a:p>
            <a:pPr>
              <a:buFont typeface="Wingdings" panose="05000000000000000000" pitchFamily="2" charset="2"/>
              <a:buChar char="Ø"/>
            </a:pPr>
            <a:r>
              <a:rPr lang="ro-RO" dirty="0"/>
              <a:t> Negii comuni apar in principal pe maini si brate, iar negii plantari la nivelul talpilor. </a:t>
            </a:r>
          </a:p>
          <a:p>
            <a:pPr>
              <a:buFont typeface="Wingdings" panose="05000000000000000000" pitchFamily="2" charset="2"/>
              <a:buChar char="Ø"/>
            </a:pPr>
            <a:r>
              <a:rPr lang="ro-RO" dirty="0"/>
              <a:t> Virusul poate fi transmis de la o persoana la alta prin contact direct sau in mod  indirect, atunci cand doi oameni intra in contact cu aceeasi suprafata.</a:t>
            </a:r>
          </a:p>
          <a:p>
            <a:pPr marL="0" indent="0">
              <a:buNone/>
            </a:pPr>
            <a:r>
              <a:rPr lang="ro-RO" b="1" dirty="0"/>
              <a:t>Simptomele negilor comuni </a:t>
            </a:r>
          </a:p>
          <a:p>
            <a:pPr>
              <a:buFont typeface="Wingdings" panose="05000000000000000000" pitchFamily="2" charset="2"/>
              <a:buChar char="Ø"/>
            </a:pPr>
            <a:r>
              <a:rPr lang="ro-RO" dirty="0"/>
              <a:t>Excrescente rotunde sau ovale de marimea unui bob de mazare sau mai mici.</a:t>
            </a:r>
          </a:p>
          <a:p>
            <a:pPr>
              <a:buFont typeface="Wingdings" panose="05000000000000000000" pitchFamily="2" charset="2"/>
              <a:buChar char="Ø"/>
            </a:pPr>
            <a:r>
              <a:rPr lang="ro-RO" dirty="0"/>
              <a:t>De cele mai multe ori sunt localizati la nivelul degetelor, mainilor, genunchilor si coatelor.</a:t>
            </a:r>
          </a:p>
          <a:p>
            <a:pPr>
              <a:buFont typeface="Wingdings" panose="05000000000000000000" pitchFamily="2" charset="2"/>
              <a:buChar char="Ø"/>
            </a:pPr>
            <a:r>
              <a:rPr lang="ro-RO" dirty="0"/>
              <a:t>De culoarea gri-deschis, de culoarea pielii, galben, maron sau gri-inchis.</a:t>
            </a:r>
          </a:p>
          <a:p>
            <a:pPr marL="0" indent="0">
              <a:buNone/>
            </a:pPr>
            <a:r>
              <a:rPr lang="ro-RO" dirty="0"/>
              <a:t>Atentie! Virusul e contagios. Recomand medic dermatolog.</a:t>
            </a:r>
          </a:p>
          <a:p>
            <a:pPr>
              <a:buFont typeface="Wingdings" panose="05000000000000000000" pitchFamily="2" charset="2"/>
              <a:buChar char="Ø"/>
            </a:pPr>
            <a:endParaRPr lang="ro-RO" dirty="0"/>
          </a:p>
          <a:p>
            <a:pPr>
              <a:buFont typeface="Wingdings" panose="05000000000000000000" pitchFamily="2" charset="2"/>
              <a:buChar char="Ø"/>
            </a:pPr>
            <a:endParaRPr lang="ro-RO" dirty="0"/>
          </a:p>
        </p:txBody>
      </p:sp>
      <p:pic>
        <p:nvPicPr>
          <p:cNvPr id="5" name="Content Placeholder 4">
            <a:extLst>
              <a:ext uri="{FF2B5EF4-FFF2-40B4-BE49-F238E27FC236}">
                <a16:creationId xmlns:a16="http://schemas.microsoft.com/office/drawing/2014/main" id="{000CDF91-7D78-40AC-9BAA-7108D0DB1815}"/>
              </a:ext>
            </a:extLst>
          </p:cNvPr>
          <p:cNvPicPr>
            <a:picLocks noGrp="1" noChangeAspect="1"/>
          </p:cNvPicPr>
          <p:nvPr>
            <p:ph sz="half" idx="2"/>
          </p:nvPr>
        </p:nvPicPr>
        <p:blipFill>
          <a:blip r:embed="rId2"/>
          <a:stretch>
            <a:fillRect/>
          </a:stretch>
        </p:blipFill>
        <p:spPr>
          <a:xfrm>
            <a:off x="8239926" y="1490152"/>
            <a:ext cx="3078747" cy="2334970"/>
          </a:xfrm>
          <a:prstGeom prst="rect">
            <a:avLst/>
          </a:prstGeom>
        </p:spPr>
      </p:pic>
      <p:pic>
        <p:nvPicPr>
          <p:cNvPr id="6" name="Picture 5">
            <a:extLst>
              <a:ext uri="{FF2B5EF4-FFF2-40B4-BE49-F238E27FC236}">
                <a16:creationId xmlns:a16="http://schemas.microsoft.com/office/drawing/2014/main" id="{F0C7FE4A-6919-449B-82BD-8190B9CCCE50}"/>
              </a:ext>
            </a:extLst>
          </p:cNvPr>
          <p:cNvPicPr>
            <a:picLocks noChangeAspect="1"/>
          </p:cNvPicPr>
          <p:nvPr/>
        </p:nvPicPr>
        <p:blipFill>
          <a:blip r:embed="rId3"/>
          <a:stretch>
            <a:fillRect/>
          </a:stretch>
        </p:blipFill>
        <p:spPr>
          <a:xfrm>
            <a:off x="8353888" y="4048217"/>
            <a:ext cx="3345144" cy="2272684"/>
          </a:xfrm>
          <a:prstGeom prst="rect">
            <a:avLst/>
          </a:prstGeom>
        </p:spPr>
      </p:pic>
    </p:spTree>
    <p:extLst>
      <p:ext uri="{BB962C8B-B14F-4D97-AF65-F5344CB8AC3E}">
        <p14:creationId xmlns:p14="http://schemas.microsoft.com/office/powerpoint/2010/main" val="3745298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E669-8852-471D-84CB-CEF626714428}"/>
              </a:ext>
            </a:extLst>
          </p:cNvPr>
          <p:cNvSpPr>
            <a:spLocks noGrp="1"/>
          </p:cNvSpPr>
          <p:nvPr>
            <p:ph type="title"/>
          </p:nvPr>
        </p:nvSpPr>
        <p:spPr/>
        <p:txBody>
          <a:bodyPr/>
          <a:lstStyle/>
          <a:p>
            <a:pPr algn="ctr"/>
            <a:r>
              <a:rPr lang="ro-RO" b="1" dirty="0"/>
              <a:t>Tipuri de infectii</a:t>
            </a:r>
          </a:p>
        </p:txBody>
      </p:sp>
      <p:sp>
        <p:nvSpPr>
          <p:cNvPr id="3" name="Content Placeholder 2">
            <a:extLst>
              <a:ext uri="{FF2B5EF4-FFF2-40B4-BE49-F238E27FC236}">
                <a16:creationId xmlns:a16="http://schemas.microsoft.com/office/drawing/2014/main" id="{E39E32CD-2A4E-4BAC-AA04-927D1DDE3A36}"/>
              </a:ext>
            </a:extLst>
          </p:cNvPr>
          <p:cNvSpPr>
            <a:spLocks noGrp="1"/>
          </p:cNvSpPr>
          <p:nvPr>
            <p:ph idx="1"/>
          </p:nvPr>
        </p:nvSpPr>
        <p:spPr>
          <a:xfrm>
            <a:off x="159798" y="1438183"/>
            <a:ext cx="6951215" cy="5237825"/>
          </a:xfrm>
        </p:spPr>
        <p:txBody>
          <a:bodyPr>
            <a:normAutofit/>
          </a:bodyPr>
          <a:lstStyle/>
          <a:p>
            <a:pPr>
              <a:buFont typeface="Wingdings" panose="05000000000000000000" pitchFamily="2" charset="2"/>
              <a:buChar char="v"/>
            </a:pPr>
            <a:r>
              <a:rPr lang="ro-RO" dirty="0"/>
              <a:t>Sunt 3 mari clase de infectii:</a:t>
            </a:r>
          </a:p>
          <a:p>
            <a:pPr>
              <a:buFont typeface="Wingdings" panose="05000000000000000000" pitchFamily="2" charset="2"/>
              <a:buChar char="v"/>
            </a:pPr>
            <a:r>
              <a:rPr lang="ro-RO" dirty="0"/>
              <a:t> -virala</a:t>
            </a:r>
          </a:p>
          <a:p>
            <a:pPr>
              <a:buFont typeface="Wingdings" panose="05000000000000000000" pitchFamily="2" charset="2"/>
              <a:buChar char="v"/>
            </a:pPr>
            <a:r>
              <a:rPr lang="ro-RO" dirty="0"/>
              <a:t> - bacteriana</a:t>
            </a:r>
          </a:p>
          <a:p>
            <a:pPr>
              <a:buFont typeface="Wingdings" panose="05000000000000000000" pitchFamily="2" charset="2"/>
              <a:buChar char="v"/>
            </a:pPr>
            <a:r>
              <a:rPr lang="ro-RO" dirty="0"/>
              <a:t> - fungica</a:t>
            </a:r>
          </a:p>
          <a:p>
            <a:r>
              <a:rPr lang="ro-RO" dirty="0"/>
              <a:t>Pe pielea noastra sunt o multime de microorganisme. Unele sunt benefice, altele daunatoare. Cum diferentiem virusii de bacterii si ciuperci?</a:t>
            </a:r>
          </a:p>
          <a:p>
            <a:r>
              <a:rPr lang="ro-RO" dirty="0"/>
              <a:t>De ce trebuie sa stiu despre aceste infectii cu aceste microorganisme? Ca sa le identific si sa pot  face diferentierea lor, sa stiu cum si unde imi ghidez clienta si cum sa ma protejez atat eu cat si pe clienta.</a:t>
            </a:r>
          </a:p>
          <a:p>
            <a:endParaRPr lang="ro-RO" dirty="0"/>
          </a:p>
        </p:txBody>
      </p:sp>
      <p:pic>
        <p:nvPicPr>
          <p:cNvPr id="5" name="Picture 4">
            <a:extLst>
              <a:ext uri="{FF2B5EF4-FFF2-40B4-BE49-F238E27FC236}">
                <a16:creationId xmlns:a16="http://schemas.microsoft.com/office/drawing/2014/main" id="{66F30858-B7A5-4821-8606-90D5FA006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034" y="2317072"/>
            <a:ext cx="4938943" cy="3931327"/>
          </a:xfrm>
          <a:prstGeom prst="rect">
            <a:avLst/>
          </a:prstGeom>
        </p:spPr>
      </p:pic>
    </p:spTree>
    <p:extLst>
      <p:ext uri="{BB962C8B-B14F-4D97-AF65-F5344CB8AC3E}">
        <p14:creationId xmlns:p14="http://schemas.microsoft.com/office/powerpoint/2010/main" val="3946496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6F66-963C-4E33-ADD3-CC0B5DE2E26D}"/>
              </a:ext>
            </a:extLst>
          </p:cNvPr>
          <p:cNvSpPr>
            <a:spLocks noGrp="1"/>
          </p:cNvSpPr>
          <p:nvPr>
            <p:ph type="title"/>
          </p:nvPr>
        </p:nvSpPr>
        <p:spPr>
          <a:xfrm>
            <a:off x="1154953" y="893135"/>
            <a:ext cx="9134266" cy="886045"/>
          </a:xfrm>
        </p:spPr>
        <p:txBody>
          <a:bodyPr anchor="t"/>
          <a:lstStyle/>
          <a:p>
            <a:pPr algn="ctr"/>
            <a:r>
              <a:rPr lang="ro-RO" sz="2800" b="1" dirty="0"/>
              <a:t>Alergiile </a:t>
            </a:r>
          </a:p>
        </p:txBody>
      </p:sp>
      <p:pic>
        <p:nvPicPr>
          <p:cNvPr id="5" name="Content Placeholder 4">
            <a:extLst>
              <a:ext uri="{FF2B5EF4-FFF2-40B4-BE49-F238E27FC236}">
                <a16:creationId xmlns:a16="http://schemas.microsoft.com/office/drawing/2014/main" id="{ED6F3E54-4C7C-4143-B220-7F2BCBD64282}"/>
              </a:ext>
            </a:extLst>
          </p:cNvPr>
          <p:cNvPicPr>
            <a:picLocks noGrp="1" noChangeAspect="1"/>
          </p:cNvPicPr>
          <p:nvPr>
            <p:ph idx="1"/>
          </p:nvPr>
        </p:nvPicPr>
        <p:blipFill>
          <a:blip r:embed="rId2"/>
          <a:stretch>
            <a:fillRect/>
          </a:stretch>
        </p:blipFill>
        <p:spPr>
          <a:xfrm>
            <a:off x="7787230" y="2387933"/>
            <a:ext cx="3985412" cy="3360737"/>
          </a:xfrm>
          <a:prstGeom prst="rect">
            <a:avLst/>
          </a:prstGeom>
        </p:spPr>
      </p:pic>
      <p:sp>
        <p:nvSpPr>
          <p:cNvPr id="4" name="Text Placeholder 3">
            <a:extLst>
              <a:ext uri="{FF2B5EF4-FFF2-40B4-BE49-F238E27FC236}">
                <a16:creationId xmlns:a16="http://schemas.microsoft.com/office/drawing/2014/main" id="{6114775F-3231-453A-AC32-A215A7B04DD7}"/>
              </a:ext>
            </a:extLst>
          </p:cNvPr>
          <p:cNvSpPr>
            <a:spLocks noGrp="1"/>
          </p:cNvSpPr>
          <p:nvPr>
            <p:ph type="body" sz="half" idx="2"/>
          </p:nvPr>
        </p:nvSpPr>
        <p:spPr>
          <a:xfrm>
            <a:off x="230818" y="2062716"/>
            <a:ext cx="7204883" cy="3685954"/>
          </a:xfrm>
        </p:spPr>
        <p:txBody>
          <a:bodyPr>
            <a:normAutofit/>
          </a:bodyPr>
          <a:lstStyle/>
          <a:p>
            <a:pPr marL="285750" indent="-285750">
              <a:buFont typeface="Arial" panose="020B0604020202020204" pitchFamily="34" charset="0"/>
              <a:buChar char="•"/>
            </a:pPr>
            <a:endParaRPr lang="ro-RO" sz="2000" dirty="0"/>
          </a:p>
          <a:p>
            <a:pPr marL="285750" indent="-285750">
              <a:buFont typeface="Arial" panose="020B0604020202020204" pitchFamily="34" charset="0"/>
              <a:buChar char="•"/>
            </a:pPr>
            <a:r>
              <a:rPr lang="ro-RO" sz="2000" dirty="0"/>
              <a:t>C</a:t>
            </a:r>
            <a:r>
              <a:rPr lang="it-IT" sz="2000" dirty="0"/>
              <a:t>u cat intri mai des in contact cu alergenul, cu atat reactia va fi mai rapida, mai violenta si mai rezistenta la tratament. Cu cat intalnesti mai rar substanta, cu atat ai sanse mai mari ca organismul sa uite reacti</a:t>
            </a:r>
            <a:r>
              <a:rPr lang="ro-RO" sz="2000" dirty="0"/>
              <a:t>a.</a:t>
            </a:r>
          </a:p>
          <a:p>
            <a:pPr marL="285750" indent="-285750">
              <a:buFont typeface="Arial" panose="020B0604020202020204" pitchFamily="34" charset="0"/>
              <a:buChar char="•"/>
            </a:pPr>
            <a:r>
              <a:rPr lang="ro-RO" sz="2000" dirty="0"/>
              <a:t>Din acest motiv alergenii profesionali, care sunt greu de evitat, dau reactii cronice, intense, foarte suparatoare, impunand uneori schimbarea meseriei sau a locului de munca.</a:t>
            </a:r>
          </a:p>
        </p:txBody>
      </p:sp>
    </p:spTree>
    <p:extLst>
      <p:ext uri="{BB962C8B-B14F-4D97-AF65-F5344CB8AC3E}">
        <p14:creationId xmlns:p14="http://schemas.microsoft.com/office/powerpoint/2010/main" val="3798307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D347-2045-4FD4-B26A-14D16937AB86}"/>
              </a:ext>
            </a:extLst>
          </p:cNvPr>
          <p:cNvSpPr>
            <a:spLocks noGrp="1"/>
          </p:cNvSpPr>
          <p:nvPr>
            <p:ph type="title"/>
          </p:nvPr>
        </p:nvSpPr>
        <p:spPr>
          <a:xfrm>
            <a:off x="1027814" y="737190"/>
            <a:ext cx="9023020" cy="900223"/>
          </a:xfrm>
        </p:spPr>
        <p:txBody>
          <a:bodyPr/>
          <a:lstStyle/>
          <a:p>
            <a:pPr algn="ctr"/>
            <a:r>
              <a:rPr lang="ro-RO" sz="3200" b="1" dirty="0"/>
              <a:t>Dermatita de contact </a:t>
            </a:r>
          </a:p>
        </p:txBody>
      </p:sp>
      <p:sp>
        <p:nvSpPr>
          <p:cNvPr id="3" name="Content Placeholder 2">
            <a:extLst>
              <a:ext uri="{FF2B5EF4-FFF2-40B4-BE49-F238E27FC236}">
                <a16:creationId xmlns:a16="http://schemas.microsoft.com/office/drawing/2014/main" id="{2E53AA39-20B9-4182-827E-898F62A88453}"/>
              </a:ext>
            </a:extLst>
          </p:cNvPr>
          <p:cNvSpPr>
            <a:spLocks noGrp="1"/>
          </p:cNvSpPr>
          <p:nvPr>
            <p:ph sz="half" idx="1"/>
          </p:nvPr>
        </p:nvSpPr>
        <p:spPr>
          <a:xfrm>
            <a:off x="545805" y="1538177"/>
            <a:ext cx="6457508" cy="3976576"/>
          </a:xfrm>
        </p:spPr>
        <p:txBody>
          <a:bodyPr>
            <a:normAutofit/>
          </a:bodyPr>
          <a:lstStyle/>
          <a:p>
            <a:endParaRPr lang="ro-RO" sz="2000" dirty="0"/>
          </a:p>
          <a:p>
            <a:r>
              <a:rPr lang="ro-RO" sz="2000" b="1" dirty="0"/>
              <a:t>Dermatita de contact iritanta - </a:t>
            </a:r>
            <a:r>
              <a:rPr lang="ro-RO" sz="2000" dirty="0"/>
              <a:t>este tipul cel mai frecvent intalnit. Aceasta reactie cutanata nonalergica apare atunci cand o substanta afecteaza stratul protector exterior al pielii. </a:t>
            </a:r>
          </a:p>
          <a:p>
            <a:r>
              <a:rPr lang="ro-RO" sz="2000" b="1" dirty="0"/>
              <a:t>Dermatita alergica de contact </a:t>
            </a:r>
            <a:r>
              <a:rPr lang="ro-RO" sz="2000" dirty="0"/>
              <a:t>apare atunci cand o substanta la care sunteti sensibila (alergen) declanseaza o reactie imuna la nivelul pielii. De obicei afecteaza numai zona care a intrat in contact cu alergenul. </a:t>
            </a:r>
          </a:p>
        </p:txBody>
      </p:sp>
      <p:pic>
        <p:nvPicPr>
          <p:cNvPr id="5" name="Content Placeholder 4">
            <a:extLst>
              <a:ext uri="{FF2B5EF4-FFF2-40B4-BE49-F238E27FC236}">
                <a16:creationId xmlns:a16="http://schemas.microsoft.com/office/drawing/2014/main" id="{87C01451-5885-476B-B53F-91CBAE22A80B}"/>
              </a:ext>
            </a:extLst>
          </p:cNvPr>
          <p:cNvPicPr>
            <a:picLocks noGrp="1" noChangeAspect="1"/>
          </p:cNvPicPr>
          <p:nvPr>
            <p:ph sz="half" idx="2"/>
          </p:nvPr>
        </p:nvPicPr>
        <p:blipFill>
          <a:blip r:embed="rId2"/>
          <a:stretch>
            <a:fillRect/>
          </a:stretch>
        </p:blipFill>
        <p:spPr>
          <a:xfrm>
            <a:off x="7385821" y="2060575"/>
            <a:ext cx="4395788" cy="3505723"/>
          </a:xfrm>
          <a:prstGeom prst="rect">
            <a:avLst/>
          </a:prstGeom>
        </p:spPr>
      </p:pic>
    </p:spTree>
    <p:extLst>
      <p:ext uri="{BB962C8B-B14F-4D97-AF65-F5344CB8AC3E}">
        <p14:creationId xmlns:p14="http://schemas.microsoft.com/office/powerpoint/2010/main" val="19980091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353D-D59C-4954-B8CD-2591DFEA2A73}"/>
              </a:ext>
            </a:extLst>
          </p:cNvPr>
          <p:cNvSpPr>
            <a:spLocks noGrp="1"/>
          </p:cNvSpPr>
          <p:nvPr>
            <p:ph type="title"/>
          </p:nvPr>
        </p:nvSpPr>
        <p:spPr>
          <a:xfrm>
            <a:off x="646111" y="452718"/>
            <a:ext cx="9404723" cy="612602"/>
          </a:xfrm>
        </p:spPr>
        <p:txBody>
          <a:bodyPr/>
          <a:lstStyle/>
          <a:p>
            <a:r>
              <a:rPr lang="ro-RO" sz="3200" b="1" dirty="0"/>
              <a:t>Semnele si simptomele dermatitei de contact </a:t>
            </a:r>
          </a:p>
        </p:txBody>
      </p:sp>
      <p:sp>
        <p:nvSpPr>
          <p:cNvPr id="3" name="Content Placeholder 2">
            <a:extLst>
              <a:ext uri="{FF2B5EF4-FFF2-40B4-BE49-F238E27FC236}">
                <a16:creationId xmlns:a16="http://schemas.microsoft.com/office/drawing/2014/main" id="{0A30573E-FE14-48F1-A684-4FD798CC21FA}"/>
              </a:ext>
            </a:extLst>
          </p:cNvPr>
          <p:cNvSpPr>
            <a:spLocks noGrp="1"/>
          </p:cNvSpPr>
          <p:nvPr>
            <p:ph sz="half" idx="1"/>
          </p:nvPr>
        </p:nvSpPr>
        <p:spPr>
          <a:xfrm>
            <a:off x="417250" y="2068497"/>
            <a:ext cx="7111013" cy="4589755"/>
          </a:xfrm>
        </p:spPr>
        <p:txBody>
          <a:bodyPr/>
          <a:lstStyle/>
          <a:p>
            <a:r>
              <a:rPr lang="ro-RO" dirty="0"/>
              <a:t>O eruptie rosie;</a:t>
            </a:r>
          </a:p>
          <a:p>
            <a:r>
              <a:rPr lang="ro-RO" dirty="0"/>
              <a:t>Mancarime, care poate fi severa;</a:t>
            </a:r>
          </a:p>
          <a:p>
            <a:r>
              <a:rPr lang="ro-RO" dirty="0"/>
              <a:t>Piele uscata si crapata;</a:t>
            </a:r>
          </a:p>
          <a:p>
            <a:r>
              <a:rPr lang="ro-RO" dirty="0"/>
              <a:t>Aparitia de basici si cruste si drenarea fluidului in cazuri severe;</a:t>
            </a:r>
          </a:p>
          <a:p>
            <a:r>
              <a:rPr lang="ro-RO" dirty="0"/>
              <a:t>Umflare, senzatia de arsura sau sensibilitate.</a:t>
            </a:r>
          </a:p>
          <a:p>
            <a:endParaRPr lang="ro-RO" dirty="0"/>
          </a:p>
          <a:p>
            <a:pPr marL="0" indent="0">
              <a:buNone/>
            </a:pPr>
            <a:endParaRPr lang="ro-RO" dirty="0"/>
          </a:p>
          <a:p>
            <a:pPr marL="0" indent="0">
              <a:buNone/>
            </a:pPr>
            <a:endParaRPr lang="ro-RO" dirty="0"/>
          </a:p>
        </p:txBody>
      </p:sp>
      <p:pic>
        <p:nvPicPr>
          <p:cNvPr id="5" name="Content Placeholder 4">
            <a:extLst>
              <a:ext uri="{FF2B5EF4-FFF2-40B4-BE49-F238E27FC236}">
                <a16:creationId xmlns:a16="http://schemas.microsoft.com/office/drawing/2014/main" id="{4CFF38F9-ED7D-4493-ABBA-2CC9F0388DEC}"/>
              </a:ext>
            </a:extLst>
          </p:cNvPr>
          <p:cNvPicPr>
            <a:picLocks noGrp="1" noChangeAspect="1"/>
          </p:cNvPicPr>
          <p:nvPr>
            <p:ph sz="half" idx="2"/>
          </p:nvPr>
        </p:nvPicPr>
        <p:blipFill>
          <a:blip r:embed="rId2"/>
          <a:stretch>
            <a:fillRect/>
          </a:stretch>
        </p:blipFill>
        <p:spPr>
          <a:xfrm>
            <a:off x="7308523" y="1755298"/>
            <a:ext cx="4173538" cy="2516384"/>
          </a:xfrm>
          <a:prstGeom prst="rect">
            <a:avLst/>
          </a:prstGeom>
        </p:spPr>
      </p:pic>
      <p:pic>
        <p:nvPicPr>
          <p:cNvPr id="7" name="Picture 6">
            <a:extLst>
              <a:ext uri="{FF2B5EF4-FFF2-40B4-BE49-F238E27FC236}">
                <a16:creationId xmlns:a16="http://schemas.microsoft.com/office/drawing/2014/main" id="{146F899E-CDA6-40EB-B3C2-298D744B0D22}"/>
              </a:ext>
            </a:extLst>
          </p:cNvPr>
          <p:cNvPicPr>
            <a:picLocks noChangeAspect="1"/>
          </p:cNvPicPr>
          <p:nvPr/>
        </p:nvPicPr>
        <p:blipFill rotWithShape="1">
          <a:blip r:embed="rId3">
            <a:extLst>
              <a:ext uri="{28A0092B-C50C-407E-A947-70E740481C1C}">
                <a14:useLocalDpi xmlns:a14="http://schemas.microsoft.com/office/drawing/2010/main" val="0"/>
              </a:ext>
            </a:extLst>
          </a:blip>
          <a:srcRect b="8681"/>
          <a:stretch/>
        </p:blipFill>
        <p:spPr>
          <a:xfrm>
            <a:off x="3308135" y="4560401"/>
            <a:ext cx="3138904" cy="1984437"/>
          </a:xfrm>
          <a:prstGeom prst="rect">
            <a:avLst/>
          </a:prstGeom>
        </p:spPr>
      </p:pic>
    </p:spTree>
    <p:extLst>
      <p:ext uri="{BB962C8B-B14F-4D97-AF65-F5344CB8AC3E}">
        <p14:creationId xmlns:p14="http://schemas.microsoft.com/office/powerpoint/2010/main" val="414171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B0F4C-4A4D-4CC2-AF6A-FADD75BA1212}"/>
              </a:ext>
            </a:extLst>
          </p:cNvPr>
          <p:cNvSpPr>
            <a:spLocks noGrp="1"/>
          </p:cNvSpPr>
          <p:nvPr>
            <p:ph type="title"/>
          </p:nvPr>
        </p:nvSpPr>
        <p:spPr>
          <a:xfrm>
            <a:off x="834501" y="745723"/>
            <a:ext cx="9605639" cy="1012055"/>
          </a:xfrm>
        </p:spPr>
        <p:txBody>
          <a:bodyPr/>
          <a:lstStyle/>
          <a:p>
            <a:pPr algn="ctr"/>
            <a:r>
              <a:rPr lang="ro-RO" sz="3200" b="1" dirty="0"/>
              <a:t>Factori de risc ce influenteaza aparitia</a:t>
            </a:r>
          </a:p>
        </p:txBody>
      </p:sp>
      <p:sp>
        <p:nvSpPr>
          <p:cNvPr id="3" name="Content Placeholder 2">
            <a:extLst>
              <a:ext uri="{FF2B5EF4-FFF2-40B4-BE49-F238E27FC236}">
                <a16:creationId xmlns:a16="http://schemas.microsoft.com/office/drawing/2014/main" id="{B0E9EC58-F15A-4B30-A5A5-DE152AED744A}"/>
              </a:ext>
            </a:extLst>
          </p:cNvPr>
          <p:cNvSpPr>
            <a:spLocks noGrp="1"/>
          </p:cNvSpPr>
          <p:nvPr>
            <p:ph sz="half" idx="1"/>
          </p:nvPr>
        </p:nvSpPr>
        <p:spPr>
          <a:xfrm>
            <a:off x="262270" y="1269507"/>
            <a:ext cx="7399160" cy="5280149"/>
          </a:xfrm>
        </p:spPr>
        <p:txBody>
          <a:bodyPr/>
          <a:lstStyle/>
          <a:p>
            <a:pPr marL="0" indent="0">
              <a:buNone/>
            </a:pPr>
            <a:endParaRPr lang="ro-RO" dirty="0"/>
          </a:p>
          <a:p>
            <a:pPr>
              <a:buFont typeface="Wingdings" panose="05000000000000000000" pitchFamily="2" charset="2"/>
              <a:buChar char="q"/>
            </a:pPr>
            <a:r>
              <a:rPr lang="ro-RO" dirty="0"/>
              <a:t>Predispozitie genetica</a:t>
            </a:r>
          </a:p>
          <a:p>
            <a:pPr>
              <a:buFont typeface="Wingdings" panose="05000000000000000000" pitchFamily="2" charset="2"/>
              <a:buChar char="q"/>
            </a:pPr>
            <a:r>
              <a:rPr lang="ro-RO" dirty="0"/>
              <a:t>Un gel slab calitativ, si aici ne referim la compozitia chimica</a:t>
            </a:r>
          </a:p>
          <a:p>
            <a:pPr>
              <a:buFont typeface="Wingdings" panose="05000000000000000000" pitchFamily="2" charset="2"/>
              <a:buChar char="q"/>
            </a:pPr>
            <a:r>
              <a:rPr lang="ro-RO" dirty="0"/>
              <a:t> O persoana neinstruita corespunzator care aplica unghiile false </a:t>
            </a:r>
          </a:p>
          <a:p>
            <a:pPr>
              <a:buFont typeface="Wingdings" panose="05000000000000000000" pitchFamily="2" charset="2"/>
              <a:buChar char="q"/>
            </a:pPr>
            <a:r>
              <a:rPr lang="ro-RO" dirty="0"/>
              <a:t>Polimerizarea incorecta sau incompleta</a:t>
            </a:r>
          </a:p>
          <a:p>
            <a:pPr>
              <a:buFont typeface="Wingdings" panose="05000000000000000000" pitchFamily="2" charset="2"/>
              <a:buChar char="q"/>
            </a:pPr>
            <a:r>
              <a:rPr lang="ro-RO" dirty="0"/>
              <a:t>Modalitatea gresita de aplicare a gelului</a:t>
            </a:r>
          </a:p>
          <a:p>
            <a:pPr>
              <a:buFont typeface="Wingdings" panose="05000000000000000000" pitchFamily="2" charset="2"/>
              <a:buChar char="q"/>
            </a:pPr>
            <a:r>
              <a:rPr lang="ro-RO" dirty="0"/>
              <a:t>Folosirea frecventa a agentilor chimici </a:t>
            </a:r>
          </a:p>
          <a:p>
            <a:pPr marL="0" indent="0">
              <a:buNone/>
            </a:pPr>
            <a:r>
              <a:rPr lang="ro-RO" dirty="0"/>
              <a:t>de uz casnic</a:t>
            </a:r>
          </a:p>
          <a:p>
            <a:pPr>
              <a:buFont typeface="Wingdings" panose="05000000000000000000" pitchFamily="2" charset="2"/>
              <a:buChar char="q"/>
            </a:pPr>
            <a:r>
              <a:rPr lang="ro-RO" dirty="0"/>
              <a:t>Un organism care se apara</a:t>
            </a:r>
          </a:p>
          <a:p>
            <a:pPr marL="0" indent="0">
              <a:buNone/>
            </a:pPr>
            <a:endParaRPr lang="ro-RO" dirty="0"/>
          </a:p>
        </p:txBody>
      </p:sp>
      <p:pic>
        <p:nvPicPr>
          <p:cNvPr id="5" name="Content Placeholder 4">
            <a:extLst>
              <a:ext uri="{FF2B5EF4-FFF2-40B4-BE49-F238E27FC236}">
                <a16:creationId xmlns:a16="http://schemas.microsoft.com/office/drawing/2014/main" id="{AD1C8C66-83E6-401D-96A9-BF1D1C9442F2}"/>
              </a:ext>
            </a:extLst>
          </p:cNvPr>
          <p:cNvPicPr>
            <a:picLocks noGrp="1" noChangeAspect="1"/>
          </p:cNvPicPr>
          <p:nvPr>
            <p:ph sz="half" idx="2"/>
          </p:nvPr>
        </p:nvPicPr>
        <p:blipFill>
          <a:blip r:embed="rId2"/>
          <a:stretch>
            <a:fillRect/>
          </a:stretch>
        </p:blipFill>
        <p:spPr>
          <a:xfrm>
            <a:off x="8327254" y="1686758"/>
            <a:ext cx="3533313" cy="3160450"/>
          </a:xfrm>
          <a:prstGeom prst="rect">
            <a:avLst/>
          </a:prstGeom>
        </p:spPr>
      </p:pic>
      <p:pic>
        <p:nvPicPr>
          <p:cNvPr id="7" name="Picture 6">
            <a:extLst>
              <a:ext uri="{FF2B5EF4-FFF2-40B4-BE49-F238E27FC236}">
                <a16:creationId xmlns:a16="http://schemas.microsoft.com/office/drawing/2014/main" id="{FE91C0E8-EBC0-4AF2-8C22-EDD1CA1FF86E}"/>
              </a:ext>
            </a:extLst>
          </p:cNvPr>
          <p:cNvPicPr>
            <a:picLocks noChangeAspect="1"/>
          </p:cNvPicPr>
          <p:nvPr/>
        </p:nvPicPr>
        <p:blipFill rotWithShape="1">
          <a:blip r:embed="rId3">
            <a:extLst>
              <a:ext uri="{28A0092B-C50C-407E-A947-70E740481C1C}">
                <a14:useLocalDpi xmlns:a14="http://schemas.microsoft.com/office/drawing/2010/main" val="0"/>
              </a:ext>
            </a:extLst>
          </a:blip>
          <a:srcRect t="11857" b="4461"/>
          <a:stretch/>
        </p:blipFill>
        <p:spPr>
          <a:xfrm>
            <a:off x="5015885" y="4008268"/>
            <a:ext cx="3187083" cy="2849732"/>
          </a:xfrm>
          <a:prstGeom prst="rect">
            <a:avLst/>
          </a:prstGeom>
        </p:spPr>
      </p:pic>
    </p:spTree>
    <p:extLst>
      <p:ext uri="{BB962C8B-B14F-4D97-AF65-F5344CB8AC3E}">
        <p14:creationId xmlns:p14="http://schemas.microsoft.com/office/powerpoint/2010/main" val="1596419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F48B-8EBF-49EA-BDAC-58D356E65356}"/>
              </a:ext>
            </a:extLst>
          </p:cNvPr>
          <p:cNvSpPr>
            <a:spLocks noGrp="1"/>
          </p:cNvSpPr>
          <p:nvPr>
            <p:ph type="title"/>
          </p:nvPr>
        </p:nvSpPr>
        <p:spPr>
          <a:xfrm>
            <a:off x="646111" y="452718"/>
            <a:ext cx="9404723" cy="719134"/>
          </a:xfrm>
        </p:spPr>
        <p:txBody>
          <a:bodyPr/>
          <a:lstStyle/>
          <a:p>
            <a:pPr algn="ctr"/>
            <a:r>
              <a:rPr lang="ro-RO" sz="3200" b="1" dirty="0"/>
              <a:t>Metode de preventie</a:t>
            </a:r>
          </a:p>
        </p:txBody>
      </p:sp>
      <p:sp>
        <p:nvSpPr>
          <p:cNvPr id="3" name="Content Placeholder 2">
            <a:extLst>
              <a:ext uri="{FF2B5EF4-FFF2-40B4-BE49-F238E27FC236}">
                <a16:creationId xmlns:a16="http://schemas.microsoft.com/office/drawing/2014/main" id="{951677DD-A0C0-4BF4-B860-B5EE0A1764B2}"/>
              </a:ext>
            </a:extLst>
          </p:cNvPr>
          <p:cNvSpPr>
            <a:spLocks noGrp="1"/>
          </p:cNvSpPr>
          <p:nvPr>
            <p:ph sz="half" idx="1"/>
          </p:nvPr>
        </p:nvSpPr>
        <p:spPr>
          <a:xfrm>
            <a:off x="328474" y="1340529"/>
            <a:ext cx="7043433" cy="4939769"/>
          </a:xfrm>
        </p:spPr>
        <p:txBody>
          <a:bodyPr/>
          <a:lstStyle/>
          <a:p>
            <a:r>
              <a:rPr lang="ro-RO" dirty="0"/>
              <a:t>Incercati sa identificati si sa evitati substantele care va irita pielea sau care determina o reactie alergica;</a:t>
            </a:r>
          </a:p>
          <a:p>
            <a:r>
              <a:rPr lang="ro-RO" dirty="0"/>
              <a:t>Spalati-va bine pielea!</a:t>
            </a:r>
          </a:p>
          <a:p>
            <a:r>
              <a:rPr lang="ro-RO" dirty="0"/>
              <a:t>Purtati echipament de protectie sau manusi! </a:t>
            </a:r>
          </a:p>
          <a:p>
            <a:r>
              <a:rPr lang="ro-RO" dirty="0"/>
              <a:t>Daca alergia este din cauza sistemului imunitar care se apara de o anumita substanta, evita substanta respectiva.</a:t>
            </a:r>
          </a:p>
          <a:p>
            <a:r>
              <a:rPr lang="ro-RO" dirty="0"/>
              <a:t>Daca alergia se datoreaza modalitatii de aplicare, ai grija sa nu mai ranesti, sa nu mai atingi pielea cu produsele dedicate unghiilor si nu pielii si sa nu pilesti unghiile prea mult .</a:t>
            </a:r>
          </a:p>
          <a:p>
            <a:r>
              <a:rPr lang="ro-RO" dirty="0"/>
              <a:t>De asemenea este important sa fii atenta la termenul de valabilitate si la depozitarea produselor pentru unghiile false. </a:t>
            </a:r>
          </a:p>
          <a:p>
            <a:endParaRPr lang="ro-RO" dirty="0"/>
          </a:p>
        </p:txBody>
      </p:sp>
      <p:pic>
        <p:nvPicPr>
          <p:cNvPr id="14" name="Content Placeholder 13">
            <a:extLst>
              <a:ext uri="{FF2B5EF4-FFF2-40B4-BE49-F238E27FC236}">
                <a16:creationId xmlns:a16="http://schemas.microsoft.com/office/drawing/2014/main" id="{18C98D8B-5A23-489D-8825-9FE1B09F42D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75051" y="1957217"/>
            <a:ext cx="4456112" cy="3342084"/>
          </a:xfrm>
        </p:spPr>
      </p:pic>
    </p:spTree>
    <p:extLst>
      <p:ext uri="{BB962C8B-B14F-4D97-AF65-F5344CB8AC3E}">
        <p14:creationId xmlns:p14="http://schemas.microsoft.com/office/powerpoint/2010/main" val="2639632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FC4F-DD0D-435E-9F15-25FD65E2E31B}"/>
              </a:ext>
            </a:extLst>
          </p:cNvPr>
          <p:cNvSpPr>
            <a:spLocks noGrp="1"/>
          </p:cNvSpPr>
          <p:nvPr>
            <p:ph type="title"/>
          </p:nvPr>
        </p:nvSpPr>
        <p:spPr>
          <a:xfrm>
            <a:off x="800986" y="793898"/>
            <a:ext cx="9249848" cy="786808"/>
          </a:xfrm>
        </p:spPr>
        <p:txBody>
          <a:bodyPr/>
          <a:lstStyle/>
          <a:p>
            <a:pPr algn="ctr"/>
            <a:r>
              <a:rPr lang="ro-RO" sz="3200" b="1" dirty="0"/>
              <a:t>Tratarea dermatitei de contact</a:t>
            </a:r>
          </a:p>
        </p:txBody>
      </p:sp>
      <p:pic>
        <p:nvPicPr>
          <p:cNvPr id="8" name="Content Placeholder 7">
            <a:extLst>
              <a:ext uri="{FF2B5EF4-FFF2-40B4-BE49-F238E27FC236}">
                <a16:creationId xmlns:a16="http://schemas.microsoft.com/office/drawing/2014/main" id="{6D9DADA2-2247-47CE-9BD0-B68103F1571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10346" y="3978565"/>
            <a:ext cx="2671986" cy="1940503"/>
          </a:xfrm>
        </p:spPr>
      </p:pic>
      <p:pic>
        <p:nvPicPr>
          <p:cNvPr id="6" name="Content Placeholder 5">
            <a:extLst>
              <a:ext uri="{FF2B5EF4-FFF2-40B4-BE49-F238E27FC236}">
                <a16:creationId xmlns:a16="http://schemas.microsoft.com/office/drawing/2014/main" id="{4818EBFD-63BC-43BF-A36C-80705BD7CACD}"/>
              </a:ext>
            </a:extLst>
          </p:cNvPr>
          <p:cNvPicPr>
            <a:picLocks noGrp="1" noChangeAspect="1"/>
          </p:cNvPicPr>
          <p:nvPr>
            <p:ph sz="half" idx="2"/>
          </p:nvPr>
        </p:nvPicPr>
        <p:blipFill>
          <a:blip r:embed="rId3"/>
          <a:stretch>
            <a:fillRect/>
          </a:stretch>
        </p:blipFill>
        <p:spPr>
          <a:xfrm>
            <a:off x="8610346" y="1726360"/>
            <a:ext cx="2462997" cy="1847248"/>
          </a:xfrm>
        </p:spPr>
      </p:pic>
      <p:sp>
        <p:nvSpPr>
          <p:cNvPr id="10" name="TextBox 9">
            <a:extLst>
              <a:ext uri="{FF2B5EF4-FFF2-40B4-BE49-F238E27FC236}">
                <a16:creationId xmlns:a16="http://schemas.microsoft.com/office/drawing/2014/main" id="{F9FD2DA8-27C7-4FDF-B46A-CF7FB6527295}"/>
              </a:ext>
            </a:extLst>
          </p:cNvPr>
          <p:cNvSpPr txBox="1"/>
          <p:nvPr/>
        </p:nvSpPr>
        <p:spPr>
          <a:xfrm>
            <a:off x="909668" y="2225749"/>
            <a:ext cx="7284490" cy="3693319"/>
          </a:xfrm>
          <a:prstGeom prst="rect">
            <a:avLst/>
          </a:prstGeom>
          <a:noFill/>
        </p:spPr>
        <p:txBody>
          <a:bodyPr wrap="square">
            <a:spAutoFit/>
          </a:bodyPr>
          <a:lstStyle/>
          <a:p>
            <a:endParaRPr lang="ro-RO" dirty="0"/>
          </a:p>
          <a:p>
            <a:endParaRPr lang="ro-RO" dirty="0"/>
          </a:p>
          <a:p>
            <a:r>
              <a:rPr lang="ro-RO" dirty="0"/>
              <a:t>Alergiile nu se vindecă, dar pot fi prevenite, iar simptomele acestora se ameliorează prin administrarea de medicamente, dar doar la recomandarea medicului specialist. </a:t>
            </a:r>
          </a:p>
          <a:p>
            <a:endParaRPr lang="ro-RO" dirty="0"/>
          </a:p>
          <a:p>
            <a:r>
              <a:rPr lang="ro-RO" dirty="0"/>
              <a:t> Evitarea factorului declansator este urmatorul pas. </a:t>
            </a:r>
          </a:p>
          <a:p>
            <a:r>
              <a:rPr lang="ro-RO" dirty="0"/>
              <a:t>Odata ce cunoasteti factorul declansator si il puteti evita este posibil sa nu aveti nevoie de un tratament suplimentar.</a:t>
            </a:r>
          </a:p>
          <a:p>
            <a:endParaRPr lang="ro-RO" dirty="0"/>
          </a:p>
          <a:p>
            <a:r>
              <a:rPr lang="ro-RO" dirty="0"/>
              <a:t>  Dermatita de contact dispare de obicei in aproximativ doua-trei saptamani, atata timp cat evitati contactul cu substanta care a cauzat-o.</a:t>
            </a:r>
          </a:p>
        </p:txBody>
      </p:sp>
    </p:spTree>
    <p:extLst>
      <p:ext uri="{BB962C8B-B14F-4D97-AF65-F5344CB8AC3E}">
        <p14:creationId xmlns:p14="http://schemas.microsoft.com/office/powerpoint/2010/main" val="750062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0927-B603-4941-AC7E-5463852C3391}"/>
              </a:ext>
            </a:extLst>
          </p:cNvPr>
          <p:cNvSpPr>
            <a:spLocks noGrp="1"/>
          </p:cNvSpPr>
          <p:nvPr>
            <p:ph type="title"/>
          </p:nvPr>
        </p:nvSpPr>
        <p:spPr>
          <a:xfrm>
            <a:off x="2091070" y="552893"/>
            <a:ext cx="7959764" cy="838044"/>
          </a:xfrm>
        </p:spPr>
        <p:txBody>
          <a:bodyPr/>
          <a:lstStyle/>
          <a:p>
            <a:pPr algn="ctr"/>
            <a:r>
              <a:rPr lang="ro-RO" sz="3200" b="1" dirty="0"/>
              <a:t>Hiperhidroza palmara si plantara </a:t>
            </a:r>
          </a:p>
        </p:txBody>
      </p:sp>
      <p:sp>
        <p:nvSpPr>
          <p:cNvPr id="3" name="Content Placeholder 2">
            <a:extLst>
              <a:ext uri="{FF2B5EF4-FFF2-40B4-BE49-F238E27FC236}">
                <a16:creationId xmlns:a16="http://schemas.microsoft.com/office/drawing/2014/main" id="{15A43E7E-D964-4824-AD09-2E1B2CC1DB63}"/>
              </a:ext>
            </a:extLst>
          </p:cNvPr>
          <p:cNvSpPr>
            <a:spLocks noGrp="1"/>
          </p:cNvSpPr>
          <p:nvPr>
            <p:ph sz="half" idx="1"/>
          </p:nvPr>
        </p:nvSpPr>
        <p:spPr>
          <a:xfrm>
            <a:off x="646111" y="1183758"/>
            <a:ext cx="7521345" cy="5674241"/>
          </a:xfrm>
        </p:spPr>
        <p:txBody>
          <a:bodyPr>
            <a:normAutofit/>
          </a:bodyPr>
          <a:lstStyle/>
          <a:p>
            <a:endParaRPr lang="ro-RO" dirty="0"/>
          </a:p>
          <a:p>
            <a:pPr marL="0" indent="0">
              <a:buNone/>
            </a:pPr>
            <a:r>
              <a:rPr lang="en-US" dirty="0"/>
              <a:t> </a:t>
            </a:r>
            <a:r>
              <a:rPr lang="ro-RO" dirty="0"/>
              <a:t>Transpiratia excesiva a palmelor si a talpilor ne poate crea un disconfort major, mai ales in sezonul cald</a:t>
            </a:r>
            <a:r>
              <a:rPr lang="en-US" dirty="0"/>
              <a:t>,</a:t>
            </a:r>
            <a:r>
              <a:rPr lang="ro-RO" dirty="0"/>
              <a:t> cand</a:t>
            </a:r>
            <a:r>
              <a:rPr lang="en-US" dirty="0"/>
              <a:t> </a:t>
            </a:r>
            <a:r>
              <a:rPr lang="ro-RO" dirty="0"/>
              <a:t>temperaturile crescute din termometre favorizeaza oricum transpiratia.</a:t>
            </a:r>
          </a:p>
          <a:p>
            <a:pPr marL="0" indent="0">
              <a:buNone/>
            </a:pPr>
            <a:r>
              <a:rPr lang="ro-RO" b="1" dirty="0"/>
              <a:t>Hiperhidroza este de 3 feluri:</a:t>
            </a:r>
          </a:p>
          <a:p>
            <a:r>
              <a:rPr lang="ro-RO" dirty="0"/>
              <a:t>-Hiperhidroza indusa emotional</a:t>
            </a:r>
          </a:p>
          <a:p>
            <a:r>
              <a:rPr lang="ro-RO" dirty="0"/>
              <a:t>-Hiperhidroza localizata</a:t>
            </a:r>
          </a:p>
          <a:p>
            <a:r>
              <a:rPr lang="ro-RO" dirty="0"/>
              <a:t>-Hiperhidroza generalizata</a:t>
            </a:r>
          </a:p>
          <a:p>
            <a:pPr marL="0" indent="0">
              <a:buNone/>
            </a:pPr>
            <a:r>
              <a:rPr lang="ro-RO" b="1" dirty="0"/>
              <a:t>Cauzele hiperhidrozei palmare si plantare</a:t>
            </a:r>
          </a:p>
          <a:p>
            <a:pPr marL="0" indent="0">
              <a:buNone/>
            </a:pPr>
            <a:r>
              <a:rPr lang="ro-RO" dirty="0"/>
              <a:t>- Emotionale</a:t>
            </a:r>
          </a:p>
          <a:p>
            <a:pPr marL="0" indent="0">
              <a:buNone/>
            </a:pPr>
            <a:r>
              <a:rPr lang="ro-RO" dirty="0"/>
              <a:t>- Neurologice</a:t>
            </a:r>
          </a:p>
          <a:p>
            <a:pPr marL="0" indent="0">
              <a:buNone/>
            </a:pPr>
            <a:r>
              <a:rPr lang="ro-RO" dirty="0"/>
              <a:t>- Endocrine</a:t>
            </a:r>
          </a:p>
          <a:p>
            <a:pPr marL="0" indent="0">
              <a:buNone/>
            </a:pPr>
            <a:r>
              <a:rPr lang="ro-RO" dirty="0"/>
              <a:t>- Infectioase</a:t>
            </a:r>
          </a:p>
          <a:p>
            <a:endParaRPr lang="ro-RO" dirty="0"/>
          </a:p>
        </p:txBody>
      </p:sp>
      <p:pic>
        <p:nvPicPr>
          <p:cNvPr id="5" name="Content Placeholder 4">
            <a:extLst>
              <a:ext uri="{FF2B5EF4-FFF2-40B4-BE49-F238E27FC236}">
                <a16:creationId xmlns:a16="http://schemas.microsoft.com/office/drawing/2014/main" id="{0FFAD347-9B3D-43F4-A443-4EA79DAA4698}"/>
              </a:ext>
            </a:extLst>
          </p:cNvPr>
          <p:cNvPicPr>
            <a:picLocks noGrp="1" noChangeAspect="1"/>
          </p:cNvPicPr>
          <p:nvPr>
            <p:ph sz="half" idx="2"/>
          </p:nvPr>
        </p:nvPicPr>
        <p:blipFill>
          <a:blip r:embed="rId2"/>
          <a:stretch>
            <a:fillRect/>
          </a:stretch>
        </p:blipFill>
        <p:spPr>
          <a:xfrm>
            <a:off x="6990924" y="3283156"/>
            <a:ext cx="3630967" cy="2183906"/>
          </a:xfrm>
          <a:prstGeom prst="rect">
            <a:avLst/>
          </a:prstGeom>
        </p:spPr>
      </p:pic>
    </p:spTree>
    <p:extLst>
      <p:ext uri="{BB962C8B-B14F-4D97-AF65-F5344CB8AC3E}">
        <p14:creationId xmlns:p14="http://schemas.microsoft.com/office/powerpoint/2010/main" val="3268106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71B4-FC50-4465-A64D-EB7FCDF07344}"/>
              </a:ext>
            </a:extLst>
          </p:cNvPr>
          <p:cNvSpPr>
            <a:spLocks noGrp="1"/>
          </p:cNvSpPr>
          <p:nvPr>
            <p:ph type="title"/>
          </p:nvPr>
        </p:nvSpPr>
        <p:spPr>
          <a:xfrm>
            <a:off x="1070344" y="978195"/>
            <a:ext cx="8980490" cy="1020726"/>
          </a:xfrm>
        </p:spPr>
        <p:txBody>
          <a:bodyPr/>
          <a:lstStyle/>
          <a:p>
            <a:r>
              <a:rPr lang="pt-BR" sz="3200" b="1" dirty="0"/>
              <a:t>Tratament hiperhidroza palmara si plantara</a:t>
            </a:r>
            <a:endParaRPr lang="ro-RO" sz="3200" b="1" dirty="0"/>
          </a:p>
        </p:txBody>
      </p:sp>
      <p:sp>
        <p:nvSpPr>
          <p:cNvPr id="3" name="Content Placeholder 2">
            <a:extLst>
              <a:ext uri="{FF2B5EF4-FFF2-40B4-BE49-F238E27FC236}">
                <a16:creationId xmlns:a16="http://schemas.microsoft.com/office/drawing/2014/main" id="{78737016-5B11-48B6-9155-514A31C9FF15}"/>
              </a:ext>
            </a:extLst>
          </p:cNvPr>
          <p:cNvSpPr>
            <a:spLocks noGrp="1"/>
          </p:cNvSpPr>
          <p:nvPr>
            <p:ph sz="half" idx="1"/>
          </p:nvPr>
        </p:nvSpPr>
        <p:spPr>
          <a:xfrm>
            <a:off x="322077" y="2334826"/>
            <a:ext cx="7232820" cy="4070455"/>
          </a:xfrm>
        </p:spPr>
        <p:txBody>
          <a:bodyPr/>
          <a:lstStyle/>
          <a:p>
            <a:r>
              <a:rPr lang="ro-RO" dirty="0"/>
              <a:t>Medicul dermatolog este cel mai in masura sa recomande un tratament potrivit pacientului, pentru ca rezultatele sa fie cele dorite</a:t>
            </a:r>
            <a:r>
              <a:rPr lang="en-US" dirty="0"/>
              <a:t>.</a:t>
            </a:r>
            <a:endParaRPr lang="ro-RO" dirty="0"/>
          </a:p>
          <a:p>
            <a:pPr marL="0" indent="0">
              <a:buNone/>
            </a:pPr>
            <a:r>
              <a:rPr lang="ro-RO" b="1" dirty="0"/>
              <a:t>Recomandari</a:t>
            </a:r>
          </a:p>
          <a:p>
            <a:r>
              <a:rPr lang="ro-RO" dirty="0"/>
              <a:t>Este bine sa lucram folosind aspiratorul deschis</a:t>
            </a:r>
            <a:r>
              <a:rPr lang="en-US" dirty="0"/>
              <a:t>.</a:t>
            </a:r>
            <a:endParaRPr lang="ro-RO" dirty="0"/>
          </a:p>
          <a:p>
            <a:r>
              <a:rPr lang="ro-RO" dirty="0"/>
              <a:t>Nu atrangem atentia clientei asupra acestei probleme. Deja se simte inconfortabil din cauza problemei.</a:t>
            </a:r>
          </a:p>
          <a:p>
            <a:r>
              <a:rPr lang="ro-RO" dirty="0"/>
              <a:t>Se recomanda folosi</a:t>
            </a:r>
            <a:r>
              <a:rPr lang="en-US" dirty="0"/>
              <a:t>r</a:t>
            </a:r>
            <a:r>
              <a:rPr lang="ro-RO" dirty="0"/>
              <a:t>ea solutiilor dehidratante</a:t>
            </a:r>
            <a:r>
              <a:rPr lang="en-US" dirty="0"/>
              <a:t>.</a:t>
            </a:r>
            <a:endParaRPr lang="ro-RO" dirty="0"/>
          </a:p>
          <a:p>
            <a:endParaRPr lang="ro-RO" dirty="0"/>
          </a:p>
        </p:txBody>
      </p:sp>
      <p:pic>
        <p:nvPicPr>
          <p:cNvPr id="6" name="Content Placeholder 5">
            <a:extLst>
              <a:ext uri="{FF2B5EF4-FFF2-40B4-BE49-F238E27FC236}">
                <a16:creationId xmlns:a16="http://schemas.microsoft.com/office/drawing/2014/main" id="{2E46E22F-608E-4C70-8BCF-C38AC5EC3385}"/>
              </a:ext>
            </a:extLst>
          </p:cNvPr>
          <p:cNvPicPr>
            <a:picLocks noGrp="1" noChangeAspect="1"/>
          </p:cNvPicPr>
          <p:nvPr>
            <p:ph sz="half" idx="2"/>
          </p:nvPr>
        </p:nvPicPr>
        <p:blipFill>
          <a:blip r:embed="rId2"/>
          <a:stretch>
            <a:fillRect/>
          </a:stretch>
        </p:blipFill>
        <p:spPr>
          <a:xfrm>
            <a:off x="7892249" y="2583401"/>
            <a:ext cx="4083728" cy="2823099"/>
          </a:xfrm>
        </p:spPr>
      </p:pic>
    </p:spTree>
    <p:extLst>
      <p:ext uri="{BB962C8B-B14F-4D97-AF65-F5344CB8AC3E}">
        <p14:creationId xmlns:p14="http://schemas.microsoft.com/office/powerpoint/2010/main" val="2265801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E8BD-DF87-4120-ADEA-4AF5231AE3BF}"/>
              </a:ext>
            </a:extLst>
          </p:cNvPr>
          <p:cNvSpPr>
            <a:spLocks noGrp="1"/>
          </p:cNvSpPr>
          <p:nvPr>
            <p:ph type="title"/>
          </p:nvPr>
        </p:nvSpPr>
        <p:spPr>
          <a:xfrm>
            <a:off x="1154953" y="461640"/>
            <a:ext cx="5174826" cy="843377"/>
          </a:xfrm>
        </p:spPr>
        <p:txBody>
          <a:bodyPr/>
          <a:lstStyle/>
          <a:p>
            <a:pPr algn="ctr"/>
            <a:r>
              <a:rPr lang="ro-RO" sz="2800" b="1" dirty="0"/>
              <a:t>Concluzii</a:t>
            </a:r>
          </a:p>
        </p:txBody>
      </p:sp>
      <p:pic>
        <p:nvPicPr>
          <p:cNvPr id="6" name="Content Placeholder 5">
            <a:extLst>
              <a:ext uri="{FF2B5EF4-FFF2-40B4-BE49-F238E27FC236}">
                <a16:creationId xmlns:a16="http://schemas.microsoft.com/office/drawing/2014/main" id="{4275ED2E-42FC-477D-BC00-CEF7A9BD53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7719" y="1590675"/>
            <a:ext cx="3771900" cy="4286250"/>
          </a:xfrm>
        </p:spPr>
      </p:pic>
      <p:sp>
        <p:nvSpPr>
          <p:cNvPr id="4" name="Text Placeholder 3">
            <a:extLst>
              <a:ext uri="{FF2B5EF4-FFF2-40B4-BE49-F238E27FC236}">
                <a16:creationId xmlns:a16="http://schemas.microsoft.com/office/drawing/2014/main" id="{CEC1A498-3700-4878-99AA-C13E5E8FCCE4}"/>
              </a:ext>
            </a:extLst>
          </p:cNvPr>
          <p:cNvSpPr>
            <a:spLocks noGrp="1"/>
          </p:cNvSpPr>
          <p:nvPr>
            <p:ph type="body" sz="half" idx="2"/>
          </p:nvPr>
        </p:nvSpPr>
        <p:spPr>
          <a:xfrm>
            <a:off x="433767" y="1475265"/>
            <a:ext cx="6351182" cy="4286250"/>
          </a:xfrm>
        </p:spPr>
        <p:txBody>
          <a:bodyPr>
            <a:normAutofit/>
          </a:bodyPr>
          <a:lstStyle/>
          <a:p>
            <a:endParaRPr lang="ro-RO" sz="2000" dirty="0"/>
          </a:p>
          <a:p>
            <a:r>
              <a:rPr lang="ro-RO" sz="2000" dirty="0"/>
              <a:t>Noi, tehnicienii, trebuie sa identificam si sa putem diferentia problemele unghiilor pentru a sti sa lucram in siguranta, atat pentru noi cat si pentru cliente. Sa stim cand avem voie sa lucram si cand nu si cand trebuie sa indreptam clienta catre medic.</a:t>
            </a:r>
          </a:p>
          <a:p>
            <a:r>
              <a:rPr lang="ro-RO" sz="2000" dirty="0"/>
              <a:t>Cand cunoastem anatomia si patologia unghiei, stim sa lucram corect.</a:t>
            </a:r>
          </a:p>
        </p:txBody>
      </p:sp>
    </p:spTree>
    <p:extLst>
      <p:ext uri="{BB962C8B-B14F-4D97-AF65-F5344CB8AC3E}">
        <p14:creationId xmlns:p14="http://schemas.microsoft.com/office/powerpoint/2010/main" val="86900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8218-4BA4-455A-9465-2E7DC2E20626}"/>
              </a:ext>
            </a:extLst>
          </p:cNvPr>
          <p:cNvSpPr>
            <a:spLocks noGrp="1"/>
          </p:cNvSpPr>
          <p:nvPr>
            <p:ph type="title"/>
          </p:nvPr>
        </p:nvSpPr>
        <p:spPr>
          <a:xfrm>
            <a:off x="646111" y="452718"/>
            <a:ext cx="9404723" cy="1029853"/>
          </a:xfrm>
        </p:spPr>
        <p:txBody>
          <a:bodyPr/>
          <a:lstStyle/>
          <a:p>
            <a:pPr algn="ctr"/>
            <a:r>
              <a:rPr lang="ro-RO" sz="3600" b="1" dirty="0"/>
              <a:t>Ce sunt virusii?</a:t>
            </a:r>
          </a:p>
        </p:txBody>
      </p:sp>
      <p:sp>
        <p:nvSpPr>
          <p:cNvPr id="3" name="Content Placeholder 2">
            <a:extLst>
              <a:ext uri="{FF2B5EF4-FFF2-40B4-BE49-F238E27FC236}">
                <a16:creationId xmlns:a16="http://schemas.microsoft.com/office/drawing/2014/main" id="{BD396EE3-0440-4838-B6FB-C5CFDA60F85B}"/>
              </a:ext>
            </a:extLst>
          </p:cNvPr>
          <p:cNvSpPr>
            <a:spLocks noGrp="1"/>
          </p:cNvSpPr>
          <p:nvPr>
            <p:ph idx="1"/>
          </p:nvPr>
        </p:nvSpPr>
        <p:spPr>
          <a:xfrm>
            <a:off x="0" y="2052918"/>
            <a:ext cx="7767961" cy="4196962"/>
          </a:xfrm>
        </p:spPr>
        <p:txBody>
          <a:bodyPr>
            <a:normAutofit/>
          </a:bodyPr>
          <a:lstStyle/>
          <a:p>
            <a:r>
              <a:rPr lang="pt-BR" sz="2400" dirty="0"/>
              <a:t>Sunt ce</a:t>
            </a:r>
            <a:r>
              <a:rPr lang="ro-RO" sz="2400" dirty="0"/>
              <a:t>le</a:t>
            </a:r>
            <a:r>
              <a:rPr lang="pt-BR" sz="2400" dirty="0"/>
              <a:t> m</a:t>
            </a:r>
            <a:r>
              <a:rPr lang="ro-RO" sz="2400" dirty="0"/>
              <a:t>ai mici</a:t>
            </a:r>
            <a:r>
              <a:rPr lang="pt-BR" sz="2400" dirty="0"/>
              <a:t> form</a:t>
            </a:r>
            <a:r>
              <a:rPr lang="ro-RO" sz="2400" dirty="0"/>
              <a:t>e</a:t>
            </a:r>
            <a:r>
              <a:rPr lang="pt-BR" sz="2400" dirty="0"/>
              <a:t> de viata acelulara</a:t>
            </a:r>
            <a:endParaRPr lang="ro-RO" sz="2400" dirty="0"/>
          </a:p>
          <a:p>
            <a:pPr marL="0" indent="0">
              <a:buNone/>
            </a:pPr>
            <a:r>
              <a:rPr lang="ro-RO" sz="2400" dirty="0"/>
              <a:t>    </a:t>
            </a:r>
            <a:r>
              <a:rPr lang="pt-BR" sz="2400" dirty="0"/>
              <a:t>(fara membrana celulara).</a:t>
            </a:r>
            <a:endParaRPr lang="ro-RO" sz="2400" dirty="0"/>
          </a:p>
          <a:p>
            <a:endParaRPr lang="ro-RO" sz="2400" dirty="0"/>
          </a:p>
          <a:p>
            <a:r>
              <a:rPr lang="ro-RO" sz="2400" dirty="0"/>
              <a:t> Sunt peste 150 de tipuri. Infectia virala nu se trateaza cu antibiotic, ci cu antivirale.</a:t>
            </a:r>
          </a:p>
          <a:p>
            <a:pPr marL="0" indent="0">
              <a:buNone/>
            </a:pPr>
            <a:endParaRPr lang="ro-RO" sz="2400" dirty="0"/>
          </a:p>
        </p:txBody>
      </p:sp>
      <p:pic>
        <p:nvPicPr>
          <p:cNvPr id="5" name="Picture 4">
            <a:extLst>
              <a:ext uri="{FF2B5EF4-FFF2-40B4-BE49-F238E27FC236}">
                <a16:creationId xmlns:a16="http://schemas.microsoft.com/office/drawing/2014/main" id="{BEA03EE8-C97C-4953-9123-B3CD4FBE1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7617" y="2389348"/>
            <a:ext cx="3865909" cy="3505425"/>
          </a:xfrm>
          <a:prstGeom prst="rect">
            <a:avLst/>
          </a:prstGeom>
        </p:spPr>
      </p:pic>
    </p:spTree>
    <p:extLst>
      <p:ext uri="{BB962C8B-B14F-4D97-AF65-F5344CB8AC3E}">
        <p14:creationId xmlns:p14="http://schemas.microsoft.com/office/powerpoint/2010/main" val="276606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0EF7-119B-4CEB-B060-C565B880A0B9}"/>
              </a:ext>
            </a:extLst>
          </p:cNvPr>
          <p:cNvSpPr>
            <a:spLocks noGrp="1"/>
          </p:cNvSpPr>
          <p:nvPr>
            <p:ph type="title"/>
          </p:nvPr>
        </p:nvSpPr>
        <p:spPr>
          <a:xfrm>
            <a:off x="646111" y="452718"/>
            <a:ext cx="9404723" cy="824269"/>
          </a:xfrm>
        </p:spPr>
        <p:txBody>
          <a:bodyPr/>
          <a:lstStyle/>
          <a:p>
            <a:r>
              <a:rPr lang="ro-RO" sz="3200" b="1" dirty="0"/>
              <a:t>                                   Exemple</a:t>
            </a:r>
            <a:br>
              <a:rPr lang="ro-RO" sz="3200" b="1" dirty="0"/>
            </a:br>
            <a:r>
              <a:rPr lang="ro-RO" sz="2000" b="1" dirty="0"/>
              <a:t>Pot aparea si pe pielea din jurul unghiilor.</a:t>
            </a:r>
            <a:br>
              <a:rPr lang="ro-RO" sz="2000" b="1" dirty="0"/>
            </a:br>
            <a:endParaRPr lang="ro-RO" sz="2000" b="1" dirty="0"/>
          </a:p>
        </p:txBody>
      </p:sp>
      <p:sp>
        <p:nvSpPr>
          <p:cNvPr id="3" name="Text Placeholder 2">
            <a:extLst>
              <a:ext uri="{FF2B5EF4-FFF2-40B4-BE49-F238E27FC236}">
                <a16:creationId xmlns:a16="http://schemas.microsoft.com/office/drawing/2014/main" id="{E13C9324-D042-4846-84DC-A51E81A38D38}"/>
              </a:ext>
            </a:extLst>
          </p:cNvPr>
          <p:cNvSpPr>
            <a:spLocks noGrp="1"/>
          </p:cNvSpPr>
          <p:nvPr>
            <p:ph type="body" idx="1"/>
          </p:nvPr>
        </p:nvSpPr>
        <p:spPr/>
        <p:txBody>
          <a:bodyPr/>
          <a:lstStyle/>
          <a:p>
            <a:r>
              <a:rPr lang="ro-RO" b="1" dirty="0">
                <a:solidFill>
                  <a:schemeClr val="tx1"/>
                </a:solidFill>
              </a:rPr>
              <a:t>Virusul papilloma </a:t>
            </a:r>
          </a:p>
        </p:txBody>
      </p:sp>
      <p:pic>
        <p:nvPicPr>
          <p:cNvPr id="13" name="Picture Placeholder 12">
            <a:extLst>
              <a:ext uri="{FF2B5EF4-FFF2-40B4-BE49-F238E27FC236}">
                <a16:creationId xmlns:a16="http://schemas.microsoft.com/office/drawing/2014/main" id="{FECCBB0E-9798-4724-AFF6-B9E7DFCB066C}"/>
              </a:ext>
            </a:extLst>
          </p:cNvPr>
          <p:cNvPicPr>
            <a:picLocks noGrp="1" noChangeAspect="1"/>
          </p:cNvPicPr>
          <p:nvPr>
            <p:ph type="pic" idx="15"/>
          </p:nvPr>
        </p:nvPicPr>
        <p:blipFill>
          <a:blip r:embed="rId2">
            <a:extLst>
              <a:ext uri="{28A0092B-C50C-407E-A947-70E740481C1C}">
                <a14:useLocalDpi xmlns:a14="http://schemas.microsoft.com/office/drawing/2010/main" val="0"/>
              </a:ext>
            </a:extLst>
          </a:blip>
          <a:srcRect t="11052" b="11052"/>
          <a:stretch>
            <a:fillRect/>
          </a:stretch>
        </p:blipFill>
        <p:spPr>
          <a:xfrm>
            <a:off x="412012" y="1614983"/>
            <a:ext cx="3180501" cy="2586779"/>
          </a:xfrm>
        </p:spPr>
      </p:pic>
      <p:sp>
        <p:nvSpPr>
          <p:cNvPr id="5" name="Text Placeholder 4">
            <a:extLst>
              <a:ext uri="{FF2B5EF4-FFF2-40B4-BE49-F238E27FC236}">
                <a16:creationId xmlns:a16="http://schemas.microsoft.com/office/drawing/2014/main" id="{8464703F-1106-41A0-8746-46E149ABD976}"/>
              </a:ext>
            </a:extLst>
          </p:cNvPr>
          <p:cNvSpPr>
            <a:spLocks noGrp="1"/>
          </p:cNvSpPr>
          <p:nvPr>
            <p:ph type="body" sz="half" idx="18"/>
          </p:nvPr>
        </p:nvSpPr>
        <p:spPr>
          <a:xfrm>
            <a:off x="646111" y="4876398"/>
            <a:ext cx="2940050" cy="1821438"/>
          </a:xfrm>
        </p:spPr>
        <p:txBody>
          <a:bodyPr>
            <a:normAutofit/>
          </a:bodyPr>
          <a:lstStyle/>
          <a:p>
            <a:r>
              <a:rPr lang="ro-RO" sz="1800" dirty="0"/>
              <a:t>- da nastere negilor</a:t>
            </a:r>
          </a:p>
          <a:p>
            <a:endParaRPr lang="ro-RO" sz="1800" dirty="0"/>
          </a:p>
        </p:txBody>
      </p:sp>
      <p:sp>
        <p:nvSpPr>
          <p:cNvPr id="6" name="Text Placeholder 5">
            <a:extLst>
              <a:ext uri="{FF2B5EF4-FFF2-40B4-BE49-F238E27FC236}">
                <a16:creationId xmlns:a16="http://schemas.microsoft.com/office/drawing/2014/main" id="{6CF8FDCB-A03F-491D-8358-ED97B3023975}"/>
              </a:ext>
            </a:extLst>
          </p:cNvPr>
          <p:cNvSpPr>
            <a:spLocks noGrp="1"/>
          </p:cNvSpPr>
          <p:nvPr>
            <p:ph type="body" sz="quarter" idx="3"/>
          </p:nvPr>
        </p:nvSpPr>
        <p:spPr>
          <a:xfrm>
            <a:off x="4202100" y="4250949"/>
            <a:ext cx="3264020" cy="576262"/>
          </a:xfrm>
        </p:spPr>
        <p:txBody>
          <a:bodyPr/>
          <a:lstStyle/>
          <a:p>
            <a:pPr algn="ctr"/>
            <a:r>
              <a:rPr lang="ro-RO" b="1" dirty="0">
                <a:solidFill>
                  <a:schemeClr val="tx1"/>
                </a:solidFill>
              </a:rPr>
              <a:t>Virusul herpetic </a:t>
            </a:r>
          </a:p>
        </p:txBody>
      </p:sp>
      <p:pic>
        <p:nvPicPr>
          <p:cNvPr id="15" name="Picture Placeholder 14">
            <a:extLst>
              <a:ext uri="{FF2B5EF4-FFF2-40B4-BE49-F238E27FC236}">
                <a16:creationId xmlns:a16="http://schemas.microsoft.com/office/drawing/2014/main" id="{B4593CC5-8C43-424C-8B56-28C92C8A18E5}"/>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l="12295" r="12295"/>
          <a:stretch>
            <a:fillRect/>
          </a:stretch>
        </p:blipFill>
        <p:spPr>
          <a:xfrm>
            <a:off x="4304854" y="1549154"/>
            <a:ext cx="3180501" cy="2586038"/>
          </a:xfrm>
        </p:spPr>
      </p:pic>
      <p:sp>
        <p:nvSpPr>
          <p:cNvPr id="8" name="Text Placeholder 7">
            <a:extLst>
              <a:ext uri="{FF2B5EF4-FFF2-40B4-BE49-F238E27FC236}">
                <a16:creationId xmlns:a16="http://schemas.microsoft.com/office/drawing/2014/main" id="{C77CECBC-BE7A-4E9A-9377-6A40E5AC2EBE}"/>
              </a:ext>
            </a:extLst>
          </p:cNvPr>
          <p:cNvSpPr>
            <a:spLocks noGrp="1"/>
          </p:cNvSpPr>
          <p:nvPr>
            <p:ph type="body" sz="half" idx="19"/>
          </p:nvPr>
        </p:nvSpPr>
        <p:spPr>
          <a:xfrm>
            <a:off x="4202098" y="4827210"/>
            <a:ext cx="3086469" cy="1919819"/>
          </a:xfrm>
        </p:spPr>
        <p:txBody>
          <a:bodyPr/>
          <a:lstStyle/>
          <a:p>
            <a:r>
              <a:rPr lang="ro-RO" dirty="0"/>
              <a:t>- </a:t>
            </a:r>
            <a:r>
              <a:rPr lang="ro-RO" sz="1800" dirty="0"/>
              <a:t>odata activat, apare periodic.</a:t>
            </a:r>
          </a:p>
        </p:txBody>
      </p:sp>
      <p:sp>
        <p:nvSpPr>
          <p:cNvPr id="9" name="Text Placeholder 8">
            <a:extLst>
              <a:ext uri="{FF2B5EF4-FFF2-40B4-BE49-F238E27FC236}">
                <a16:creationId xmlns:a16="http://schemas.microsoft.com/office/drawing/2014/main" id="{1B8A4E43-1DF4-4838-BADB-D5BC426F30FE}"/>
              </a:ext>
            </a:extLst>
          </p:cNvPr>
          <p:cNvSpPr>
            <a:spLocks noGrp="1"/>
          </p:cNvSpPr>
          <p:nvPr>
            <p:ph type="body" sz="quarter" idx="13"/>
          </p:nvPr>
        </p:nvSpPr>
        <p:spPr>
          <a:xfrm>
            <a:off x="8220722" y="4250949"/>
            <a:ext cx="2787587" cy="576262"/>
          </a:xfrm>
        </p:spPr>
        <p:txBody>
          <a:bodyPr/>
          <a:lstStyle/>
          <a:p>
            <a:pPr algn="ctr"/>
            <a:r>
              <a:rPr lang="ro-RO" b="1" dirty="0">
                <a:solidFill>
                  <a:schemeClr val="tx1"/>
                </a:solidFill>
              </a:rPr>
              <a:t>Virusul Zoster </a:t>
            </a:r>
          </a:p>
        </p:txBody>
      </p:sp>
      <p:pic>
        <p:nvPicPr>
          <p:cNvPr id="17" name="Picture Placeholder 16">
            <a:extLst>
              <a:ext uri="{FF2B5EF4-FFF2-40B4-BE49-F238E27FC236}">
                <a16:creationId xmlns:a16="http://schemas.microsoft.com/office/drawing/2014/main" id="{3669C9BD-F2F3-4D96-9752-AD9E2E3C9FB8}"/>
              </a:ext>
            </a:extLst>
          </p:cNvPr>
          <p:cNvPicPr>
            <a:picLocks noGrp="1" noChangeAspect="1"/>
          </p:cNvPicPr>
          <p:nvPr>
            <p:ph type="pic" idx="22"/>
          </p:nvPr>
        </p:nvPicPr>
        <p:blipFill>
          <a:blip r:embed="rId4">
            <a:extLst>
              <a:ext uri="{28A0092B-C50C-407E-A947-70E740481C1C}">
                <a14:useLocalDpi xmlns:a14="http://schemas.microsoft.com/office/drawing/2010/main" val="0"/>
              </a:ext>
            </a:extLst>
          </a:blip>
          <a:srcRect l="12187" r="12187"/>
          <a:stretch>
            <a:fillRect/>
          </a:stretch>
        </p:blipFill>
        <p:spPr>
          <a:xfrm>
            <a:off x="8057962" y="1559350"/>
            <a:ext cx="3018408" cy="2586038"/>
          </a:xfrm>
        </p:spPr>
      </p:pic>
      <p:sp>
        <p:nvSpPr>
          <p:cNvPr id="11" name="Text Placeholder 10">
            <a:extLst>
              <a:ext uri="{FF2B5EF4-FFF2-40B4-BE49-F238E27FC236}">
                <a16:creationId xmlns:a16="http://schemas.microsoft.com/office/drawing/2014/main" id="{653C8B72-20CC-434D-AD03-D2A3A7A7776B}"/>
              </a:ext>
            </a:extLst>
          </p:cNvPr>
          <p:cNvSpPr>
            <a:spLocks noGrp="1"/>
          </p:cNvSpPr>
          <p:nvPr>
            <p:ph type="body" sz="half" idx="20"/>
          </p:nvPr>
        </p:nvSpPr>
        <p:spPr>
          <a:xfrm>
            <a:off x="7989901" y="4827208"/>
            <a:ext cx="3086469" cy="1919819"/>
          </a:xfrm>
        </p:spPr>
        <p:txBody>
          <a:bodyPr>
            <a:normAutofit/>
          </a:bodyPr>
          <a:lstStyle/>
          <a:p>
            <a:pPr marL="285750" indent="-285750">
              <a:buFontTx/>
              <a:buChar char="-"/>
            </a:pPr>
            <a:r>
              <a:rPr lang="ro-RO" sz="1800" dirty="0"/>
              <a:t>- da boala Zona Zoster.</a:t>
            </a:r>
          </a:p>
          <a:p>
            <a:pPr marL="285750" indent="-285750">
              <a:buFontTx/>
              <a:buChar char="-"/>
            </a:pPr>
            <a:endParaRPr lang="ro-RO" sz="1800" dirty="0"/>
          </a:p>
        </p:txBody>
      </p:sp>
    </p:spTree>
    <p:extLst>
      <p:ext uri="{BB962C8B-B14F-4D97-AF65-F5344CB8AC3E}">
        <p14:creationId xmlns:p14="http://schemas.microsoft.com/office/powerpoint/2010/main" val="3580114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5B0B-2857-4ED3-88BF-12B025E71B0E}"/>
              </a:ext>
            </a:extLst>
          </p:cNvPr>
          <p:cNvSpPr>
            <a:spLocks noGrp="1"/>
          </p:cNvSpPr>
          <p:nvPr>
            <p:ph type="title"/>
          </p:nvPr>
        </p:nvSpPr>
        <p:spPr>
          <a:xfrm>
            <a:off x="646111" y="870012"/>
            <a:ext cx="9404723" cy="838940"/>
          </a:xfrm>
        </p:spPr>
        <p:txBody>
          <a:bodyPr/>
          <a:lstStyle/>
          <a:p>
            <a:pPr algn="ctr"/>
            <a:r>
              <a:rPr lang="ro-RO" sz="3200" b="1" dirty="0"/>
              <a:t> Ce sunt bacteriile?</a:t>
            </a:r>
          </a:p>
        </p:txBody>
      </p:sp>
      <p:sp>
        <p:nvSpPr>
          <p:cNvPr id="3" name="Content Placeholder 2">
            <a:extLst>
              <a:ext uri="{FF2B5EF4-FFF2-40B4-BE49-F238E27FC236}">
                <a16:creationId xmlns:a16="http://schemas.microsoft.com/office/drawing/2014/main" id="{9F434B29-6F54-4F65-B38C-62BB780C1DF8}"/>
              </a:ext>
            </a:extLst>
          </p:cNvPr>
          <p:cNvSpPr>
            <a:spLocks noGrp="1"/>
          </p:cNvSpPr>
          <p:nvPr>
            <p:ph idx="1"/>
          </p:nvPr>
        </p:nvSpPr>
        <p:spPr>
          <a:xfrm>
            <a:off x="1103313" y="2166152"/>
            <a:ext cx="6700159" cy="4082248"/>
          </a:xfrm>
        </p:spPr>
        <p:txBody>
          <a:bodyPr>
            <a:normAutofit fontScale="92500"/>
          </a:bodyPr>
          <a:lstStyle/>
          <a:p>
            <a:r>
              <a:rPr lang="ro-RO" sz="2800" dirty="0"/>
              <a:t>Sunt microorganisme monocelulare vii.                     </a:t>
            </a:r>
            <a:endParaRPr lang="en-US" sz="2800" dirty="0"/>
          </a:p>
          <a:p>
            <a:r>
              <a:rPr lang="ro-RO" sz="2800" dirty="0"/>
              <a:t>Si ele sunt foarte mici, dar mai mari decat virusii. </a:t>
            </a:r>
          </a:p>
          <a:p>
            <a:r>
              <a:rPr lang="ro-RO" sz="2800" dirty="0"/>
              <a:t>99% dintre toate bacteriile cunoscute sunt considerate benefice pentru oameni sau cel puțin inofensive. </a:t>
            </a:r>
          </a:p>
          <a:p>
            <a:r>
              <a:rPr lang="ro-RO" sz="2800" dirty="0"/>
              <a:t>Bacteriile se adapteaza cam oriunde gasesc proteina</a:t>
            </a:r>
          </a:p>
          <a:p>
            <a:pPr marL="0" indent="0">
              <a:buNone/>
            </a:pPr>
            <a:endParaRPr lang="ro-RO" dirty="0"/>
          </a:p>
        </p:txBody>
      </p:sp>
      <p:pic>
        <p:nvPicPr>
          <p:cNvPr id="5" name="Picture 4">
            <a:extLst>
              <a:ext uri="{FF2B5EF4-FFF2-40B4-BE49-F238E27FC236}">
                <a16:creationId xmlns:a16="http://schemas.microsoft.com/office/drawing/2014/main" id="{BEA2BF6C-BE46-458A-B5EE-144769104EBD}"/>
              </a:ext>
            </a:extLst>
          </p:cNvPr>
          <p:cNvPicPr>
            <a:picLocks noChangeAspect="1"/>
          </p:cNvPicPr>
          <p:nvPr/>
        </p:nvPicPr>
        <p:blipFill>
          <a:blip r:embed="rId2"/>
          <a:stretch>
            <a:fillRect/>
          </a:stretch>
        </p:blipFill>
        <p:spPr>
          <a:xfrm>
            <a:off x="8265112" y="1708952"/>
            <a:ext cx="3559944" cy="3440096"/>
          </a:xfrm>
          <a:prstGeom prst="rect">
            <a:avLst/>
          </a:prstGeom>
        </p:spPr>
      </p:pic>
    </p:spTree>
    <p:extLst>
      <p:ext uri="{BB962C8B-B14F-4D97-AF65-F5344CB8AC3E}">
        <p14:creationId xmlns:p14="http://schemas.microsoft.com/office/powerpoint/2010/main" val="1792059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AF9B-F0CA-4507-894B-7D142D21939D}"/>
              </a:ext>
            </a:extLst>
          </p:cNvPr>
          <p:cNvSpPr>
            <a:spLocks noGrp="1"/>
          </p:cNvSpPr>
          <p:nvPr>
            <p:ph type="title"/>
          </p:nvPr>
        </p:nvSpPr>
        <p:spPr>
          <a:xfrm>
            <a:off x="646111" y="701336"/>
            <a:ext cx="9404723" cy="798990"/>
          </a:xfrm>
        </p:spPr>
        <p:txBody>
          <a:bodyPr/>
          <a:lstStyle/>
          <a:p>
            <a:pPr algn="ctr"/>
            <a:r>
              <a:rPr lang="ro-RO" sz="3200" b="1" dirty="0"/>
              <a:t>Ce sunt fungii(ciupercile)?</a:t>
            </a:r>
          </a:p>
        </p:txBody>
      </p:sp>
      <p:sp>
        <p:nvSpPr>
          <p:cNvPr id="3" name="Content Placeholder 2">
            <a:extLst>
              <a:ext uri="{FF2B5EF4-FFF2-40B4-BE49-F238E27FC236}">
                <a16:creationId xmlns:a16="http://schemas.microsoft.com/office/drawing/2014/main" id="{623C11A7-7388-45DD-A0EF-5C11E3450829}"/>
              </a:ext>
            </a:extLst>
          </p:cNvPr>
          <p:cNvSpPr>
            <a:spLocks noGrp="1"/>
          </p:cNvSpPr>
          <p:nvPr>
            <p:ph idx="1"/>
          </p:nvPr>
        </p:nvSpPr>
        <p:spPr>
          <a:xfrm>
            <a:off x="223225" y="2024109"/>
            <a:ext cx="6834523" cy="4224290"/>
          </a:xfrm>
        </p:spPr>
        <p:txBody>
          <a:bodyPr/>
          <a:lstStyle/>
          <a:p>
            <a:r>
              <a:rPr lang="ro-RO" sz="2800" dirty="0"/>
              <a:t>Sunt microorganisme mult mai mari ca dimensiuni, cu putere de adaptare si rezistenta mare.</a:t>
            </a:r>
          </a:p>
          <a:p>
            <a:r>
              <a:rPr lang="ro-RO" sz="2800" dirty="0"/>
              <a:t> Multe tipuri de fungi, sunt dăunătoare oamenilor și sunt considerate patogene.</a:t>
            </a:r>
          </a:p>
          <a:p>
            <a:endParaRPr lang="ro-RO" dirty="0"/>
          </a:p>
        </p:txBody>
      </p:sp>
      <p:pic>
        <p:nvPicPr>
          <p:cNvPr id="4" name="Picture 3">
            <a:extLst>
              <a:ext uri="{FF2B5EF4-FFF2-40B4-BE49-F238E27FC236}">
                <a16:creationId xmlns:a16="http://schemas.microsoft.com/office/drawing/2014/main" id="{806D4B3C-8647-46E7-A148-6BFCADC5CF2A}"/>
              </a:ext>
            </a:extLst>
          </p:cNvPr>
          <p:cNvPicPr>
            <a:picLocks noChangeAspect="1"/>
          </p:cNvPicPr>
          <p:nvPr/>
        </p:nvPicPr>
        <p:blipFill>
          <a:blip r:embed="rId2"/>
          <a:stretch>
            <a:fillRect/>
          </a:stretch>
        </p:blipFill>
        <p:spPr>
          <a:xfrm>
            <a:off x="7359588" y="2219418"/>
            <a:ext cx="4165305" cy="3333565"/>
          </a:xfrm>
          <a:prstGeom prst="rect">
            <a:avLst/>
          </a:prstGeom>
        </p:spPr>
      </p:pic>
    </p:spTree>
    <p:extLst>
      <p:ext uri="{BB962C8B-B14F-4D97-AF65-F5344CB8AC3E}">
        <p14:creationId xmlns:p14="http://schemas.microsoft.com/office/powerpoint/2010/main" val="12404603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Bolile unghiilor</Template>
  <TotalTime>1455</TotalTime>
  <Words>3559</Words>
  <Application>Microsoft Office PowerPoint</Application>
  <PresentationFormat>Widescreen</PresentationFormat>
  <Paragraphs>356</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Century Gothic</vt:lpstr>
      <vt:lpstr>Wingdings</vt:lpstr>
      <vt:lpstr>Wingdings 3</vt:lpstr>
      <vt:lpstr>Ion</vt:lpstr>
      <vt:lpstr>Dragilor, aveti aici materialul in PowerPoint despre bolile unghiilor.</vt:lpstr>
      <vt:lpstr>     Bolile unghiilor</vt:lpstr>
      <vt:lpstr>Daca noi tehnicienii am cunoaste modul de actiune al bacteriilor, al fungilor, am putea explica clientelor cum s-ar putea proteja aplicand PROFILAXIA de eventualele infectii fungice.</vt:lpstr>
      <vt:lpstr>Unghiile sanatoase </vt:lpstr>
      <vt:lpstr>Tipuri de infectii</vt:lpstr>
      <vt:lpstr>Ce sunt virusii?</vt:lpstr>
      <vt:lpstr>                                   Exemple Pot aparea si pe pielea din jurul unghiilor. </vt:lpstr>
      <vt:lpstr> Ce sunt bacteriile?</vt:lpstr>
      <vt:lpstr>Ce sunt fungii(ciupercile)?</vt:lpstr>
      <vt:lpstr>Cum diferentiem virusii de bacterii si fungi?</vt:lpstr>
      <vt:lpstr>PowerPoint Presentation</vt:lpstr>
      <vt:lpstr>PowerPoint Presentation</vt:lpstr>
      <vt:lpstr>PowerPoint Presentation</vt:lpstr>
      <vt:lpstr>PowerPoint Presentation</vt:lpstr>
      <vt:lpstr>PowerPoint Presentation</vt:lpstr>
      <vt:lpstr>Modificari de forma (configuratie) ale unghiilor     </vt:lpstr>
      <vt:lpstr>Koilonichia</vt:lpstr>
      <vt:lpstr>Brahionichia (unghii scurte)</vt:lpstr>
      <vt:lpstr>Pahionichia </vt:lpstr>
      <vt:lpstr>Onicogrifoza</vt:lpstr>
      <vt:lpstr>Anonichia </vt:lpstr>
      <vt:lpstr>Modificari ale suprafetei unghiilor</vt:lpstr>
      <vt:lpstr>Onychorrexis </vt:lpstr>
      <vt:lpstr>Liniile Beau</vt:lpstr>
      <vt:lpstr>Pittingul</vt:lpstr>
      <vt:lpstr>Modificari ale lamei unghiale si ale tesutului din jur</vt:lpstr>
      <vt:lpstr>Onicoschizia</vt:lpstr>
      <vt:lpstr>Onicoliza</vt:lpstr>
      <vt:lpstr> Tratamentul onicolizei </vt:lpstr>
      <vt:lpstr>Măsuri de prevenție a onicolizei</vt:lpstr>
      <vt:lpstr>Arsura chimica </vt:lpstr>
      <vt:lpstr>Onichomadeza</vt:lpstr>
      <vt:lpstr>Modificari de culoare a unghiei</vt:lpstr>
      <vt:lpstr>HEMATOMUL SUBUNGHIAL </vt:lpstr>
      <vt:lpstr>Melanonichia striata</vt:lpstr>
      <vt:lpstr>Leuconichia</vt:lpstr>
      <vt:lpstr> Sindromul Terry</vt:lpstr>
      <vt:lpstr>Sindromul unghiei albe</vt:lpstr>
      <vt:lpstr>Boala Jumatate-jumatate</vt:lpstr>
      <vt:lpstr>Boli de cauza infectioasa</vt:lpstr>
      <vt:lpstr>Recomandari</vt:lpstr>
      <vt:lpstr>Onicomicoza</vt:lpstr>
      <vt:lpstr>Onicomicoza poate avea aspecte variate:</vt:lpstr>
      <vt:lpstr>Cauze </vt:lpstr>
      <vt:lpstr>Factori de risc influentabili:</vt:lpstr>
      <vt:lpstr>Simptome si tratament</vt:lpstr>
      <vt:lpstr>Pseudomonas aeruginoasa </vt:lpstr>
      <vt:lpstr>Recomandari</vt:lpstr>
      <vt:lpstr>Negii </vt:lpstr>
      <vt:lpstr>Alergiile </vt:lpstr>
      <vt:lpstr>Dermatita de contact </vt:lpstr>
      <vt:lpstr>Semnele si simptomele dermatitei de contact </vt:lpstr>
      <vt:lpstr>Factori de risc ce influenteaza aparitia</vt:lpstr>
      <vt:lpstr>Metode de preventie</vt:lpstr>
      <vt:lpstr>Tratarea dermatitei de contact</vt:lpstr>
      <vt:lpstr>Hiperhidroza palmara si plantara </vt:lpstr>
      <vt:lpstr>Tratament hiperhidroza palmara si plantara</vt:lpstr>
      <vt:lpstr>Concluzii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Bolile unghiilor</dc:title>
  <dc:creator>Gabi</dc:creator>
  <cp:lastModifiedBy>DanutP</cp:lastModifiedBy>
  <cp:revision>47</cp:revision>
  <dcterms:created xsi:type="dcterms:W3CDTF">2020-08-21T09:43:28Z</dcterms:created>
  <dcterms:modified xsi:type="dcterms:W3CDTF">2020-11-15T19:44:27Z</dcterms:modified>
</cp:coreProperties>
</file>